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55" roundtripDataSignature="AMtx7mgaA4tA+cEEtIGiJGtpB+l5MpmU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customschemas.google.com/relationships/presentationmetadata" Target="metadata"/><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595f958d28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g1595f958d28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372eeddb46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g1372eeddb46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f476a9f40f_2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gf476a9f40f_2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f476a9f40f_2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gf476a9f40f_2_1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f476a9f40f_2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gf476a9f40f_2_1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f476a9f40f_2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gf476a9f40f_2_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32279f69d6_2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 name="Google Shape;226;g132279f69d6_2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f476a9f40f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gf476a9f40f_1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f476a9f40f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8" name="Google Shape;248;gf476a9f40f_1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132279f69d6_2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0" name="Google Shape;260;g132279f69d6_2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f476a9f40f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gf476a9f40f_1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f476a9f40f_2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1" name="Google Shape;271;gf476a9f40f_2_1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f476a9f40f_2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2" name="Google Shape;282;gf476a9f40f_2_1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f476a9f40f_2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gf476a9f40f_2_2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f476a9f40f_1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4" name="Google Shape;304;gf476a9f40f_1_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f476a9f40f_1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3" name="Google Shape;313;gf476a9f40f_1_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f476a9f40f_1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4" name="Google Shape;324;gf476a9f40f_1_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f476a9f40f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 name="Google Shape;336;gf476a9f40f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f476a9f40f_2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8" name="Google Shape;348;gf476a9f40f_2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f476a9f40f_2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0" name="Google Shape;360;gf476a9f40f_2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132279f69d6_2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2" name="Google Shape;372;g132279f69d6_2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f476a9f40f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gf476a9f40f_1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132279f69d6_2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6" name="Google Shape;386;g132279f69d6_2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f476a9f40f_2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8" name="Google Shape;398;gf476a9f40f_2_2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132279f69d6_2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9" name="Google Shape;409;g132279f69d6_2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f476a9f40f_2_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0" name="Google Shape;420;gf476a9f40f_2_2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f476a9f40f_2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2" name="Google Shape;432;gf476a9f40f_2_2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f476a9f40f_2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3" name="Google Shape;443;gf476a9f40f_2_3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f476a9f40f_2_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6" name="Google Shape;456;gf476a9f40f_2_3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f476a9f40f_3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7" name="Google Shape;467;gf476a9f40f_3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f476a9f40f_3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0" name="Google Shape;480;gf476a9f40f_3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f476a9f40f_3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3" name="Google Shape;493;gf476a9f40f_3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f476a9f40f_3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4" name="Google Shape;504;gf476a9f40f_3_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f476a9f40f_3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6" name="Google Shape;516;gf476a9f40f_3_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f476a9f40f_3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9" name="Google Shape;529;gf476a9f40f_3_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f476a9f40f_3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0" name="Google Shape;540;gf476a9f40f_3_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1595f958d28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3" name="Google Shape;553;g1595f958d28_0_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7" name="Google Shape;56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f476a9f40f_3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0" name="Google Shape;580;gf476a9f40f_3_2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138400d35c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2" name="Google Shape;592;g138400d35c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3" name="Google Shape;603;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1321c64168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5" name="Google Shape;615;g1321c641680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3123562e15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g13123562e15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32279f69d6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g132279f69d6_2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595f958d2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g1595f958d2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595f958d2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g1595f958d28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372eeddb46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g1372eeddb46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9"/>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28"/>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8"/>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20"/>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2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9" name="Google Shape;19;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22"/>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22"/>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2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2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25"/>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2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2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2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27"/>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4.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tr"/>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12.png"/><Relationship Id="rId6"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15.png"/><Relationship Id="rId5"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15.png"/><Relationship Id="rId5"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15.png"/><Relationship Id="rId5"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png"/><Relationship Id="rId4" Type="http://schemas.openxmlformats.org/officeDocument/2006/relationships/image" Target="../media/image15.png"/><Relationship Id="rId5"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png"/><Relationship Id="rId4" Type="http://schemas.openxmlformats.org/officeDocument/2006/relationships/image" Target="../media/image15.png"/><Relationship Id="rId5"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png"/><Relationship Id="rId4" Type="http://schemas.openxmlformats.org/officeDocument/2006/relationships/image" Target="../media/image15.png"/><Relationship Id="rId5"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png"/><Relationship Id="rId4" Type="http://schemas.openxmlformats.org/officeDocument/2006/relationships/image" Target="../media/image15.png"/><Relationship Id="rId5"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png"/><Relationship Id="rId4" Type="http://schemas.openxmlformats.org/officeDocument/2006/relationships/image" Target="../media/image15.png"/><Relationship Id="rId5" Type="http://schemas.openxmlformats.org/officeDocument/2006/relationships/image" Target="../media/image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1.png"/><Relationship Id="rId4" Type="http://schemas.openxmlformats.org/officeDocument/2006/relationships/image" Target="../media/image23.jpg"/><Relationship Id="rId5" Type="http://schemas.openxmlformats.org/officeDocument/2006/relationships/image" Target="../media/image17.jpg"/><Relationship Id="rId6" Type="http://schemas.openxmlformats.org/officeDocument/2006/relationships/image" Target="../media/image20.jpg"/><Relationship Id="rId7" Type="http://schemas.openxmlformats.org/officeDocument/2006/relationships/image" Target="../media/image22.jpg"/><Relationship Id="rId8" Type="http://schemas.openxmlformats.org/officeDocument/2006/relationships/image" Target="../media/image2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1.png"/><Relationship Id="rId4" Type="http://schemas.openxmlformats.org/officeDocument/2006/relationships/image" Target="../media/image16.png"/><Relationship Id="rId5" Type="http://schemas.openxmlformats.org/officeDocument/2006/relationships/image" Target="../media/image18.png"/><Relationship Id="rId6"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15.png"/><Relationship Id="rId5"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
          <p:cNvSpPr txBox="1"/>
          <p:nvPr/>
        </p:nvSpPr>
        <p:spPr>
          <a:xfrm>
            <a:off x="3574525" y="1525050"/>
            <a:ext cx="136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Yapay Zekâ</a:t>
            </a:r>
            <a:endParaRPr b="1" i="0" sz="1600" u="none" cap="none" strike="noStrike">
              <a:solidFill>
                <a:srgbClr val="FF99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     Verisi  </a:t>
            </a:r>
            <a:endParaRPr b="1" i="0" sz="1600" u="none" cap="none" strike="noStrike">
              <a:solidFill>
                <a:srgbClr val="FF9900"/>
              </a:solidFill>
              <a:latin typeface="Arial"/>
              <a:ea typeface="Arial"/>
              <a:cs typeface="Arial"/>
              <a:sym typeface="Arial"/>
            </a:endParaRPr>
          </a:p>
        </p:txBody>
      </p:sp>
      <p:sp>
        <p:nvSpPr>
          <p:cNvPr id="55" name="Google Shape;55;p1"/>
          <p:cNvSpPr txBox="1"/>
          <p:nvPr/>
        </p:nvSpPr>
        <p:spPr>
          <a:xfrm>
            <a:off x="3063850" y="4519325"/>
            <a:ext cx="2593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tr" sz="1400" u="none" cap="none" strike="noStrike">
                <a:solidFill>
                  <a:srgbClr val="FF9900"/>
                </a:solidFill>
                <a:latin typeface="Arial"/>
                <a:ea typeface="Arial"/>
                <a:cs typeface="Arial"/>
                <a:sym typeface="Arial"/>
              </a:rPr>
              <a:t>www.yapayzekaverisi.com</a:t>
            </a:r>
            <a:endParaRPr b="1" i="0" sz="1400" u="none" cap="none" strike="noStrike">
              <a:solidFill>
                <a:srgbClr val="FF9900"/>
              </a:solidFill>
              <a:latin typeface="Arial"/>
              <a:ea typeface="Arial"/>
              <a:cs typeface="Arial"/>
              <a:sym typeface="Arial"/>
            </a:endParaRPr>
          </a:p>
        </p:txBody>
      </p:sp>
      <p:pic>
        <p:nvPicPr>
          <p:cNvPr id="56" name="Google Shape;56;p1"/>
          <p:cNvPicPr preferRelativeResize="0"/>
          <p:nvPr/>
        </p:nvPicPr>
        <p:blipFill rotWithShape="1">
          <a:blip r:embed="rId4">
            <a:alphaModFix/>
          </a:blip>
          <a:srcRect b="0" l="0" r="0" t="0"/>
          <a:stretch/>
        </p:blipFill>
        <p:spPr>
          <a:xfrm>
            <a:off x="3619175" y="3432075"/>
            <a:ext cx="1213850" cy="1213850"/>
          </a:xfrm>
          <a:prstGeom prst="rect">
            <a:avLst/>
          </a:prstGeom>
          <a:noFill/>
          <a:ln>
            <a:noFill/>
          </a:ln>
        </p:spPr>
      </p:pic>
      <p:sp>
        <p:nvSpPr>
          <p:cNvPr id="57" name="Google Shape;57;p1"/>
          <p:cNvSpPr txBox="1"/>
          <p:nvPr/>
        </p:nvSpPr>
        <p:spPr>
          <a:xfrm>
            <a:off x="7428725" y="4242425"/>
            <a:ext cx="1522800" cy="800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000"/>
              <a:buFont typeface="Arial"/>
              <a:buNone/>
            </a:pPr>
            <a:r>
              <a:rPr b="1" i="0" lang="tr" sz="4000" u="none" cap="none" strike="noStrike">
                <a:solidFill>
                  <a:srgbClr val="CC4125"/>
                </a:solidFill>
                <a:latin typeface="Times New Roman"/>
                <a:ea typeface="Times New Roman"/>
                <a:cs typeface="Times New Roman"/>
                <a:sym typeface="Times New Roman"/>
              </a:rPr>
              <a:t>K&amp;H</a:t>
            </a:r>
            <a:endParaRPr b="1" i="0" sz="4000" u="none" cap="none" strike="noStrike">
              <a:solidFill>
                <a:srgbClr val="CC4125"/>
              </a:solidFill>
              <a:latin typeface="Times New Roman"/>
              <a:ea typeface="Times New Roman"/>
              <a:cs typeface="Times New Roman"/>
              <a:sym typeface="Times New Roman"/>
            </a:endParaRPr>
          </a:p>
        </p:txBody>
      </p:sp>
      <p:sp>
        <p:nvSpPr>
          <p:cNvPr id="58" name="Google Shape;58;p1"/>
          <p:cNvSpPr txBox="1"/>
          <p:nvPr/>
        </p:nvSpPr>
        <p:spPr>
          <a:xfrm>
            <a:off x="1564125" y="2046500"/>
            <a:ext cx="5503200" cy="153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000"/>
              <a:buFont typeface="Arial"/>
              <a:buNone/>
            </a:pPr>
            <a:r>
              <a:rPr b="1" i="0" lang="tr" sz="4400" u="none" cap="none" strike="noStrike">
                <a:solidFill>
                  <a:srgbClr val="CC4125"/>
                </a:solidFill>
                <a:latin typeface="Times New Roman"/>
                <a:ea typeface="Times New Roman"/>
                <a:cs typeface="Times New Roman"/>
                <a:sym typeface="Times New Roman"/>
              </a:rPr>
              <a:t>YAPAY ZEKÂ</a:t>
            </a:r>
            <a:endParaRPr b="1" i="0" sz="4400" u="none" cap="none" strike="noStrike">
              <a:solidFill>
                <a:srgbClr val="CC4125"/>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4000"/>
              <a:buFont typeface="Arial"/>
              <a:buNone/>
            </a:pPr>
            <a:r>
              <a:rPr b="1" i="0" lang="tr" sz="4400" u="none" cap="none" strike="noStrike">
                <a:solidFill>
                  <a:schemeClr val="dk1"/>
                </a:solidFill>
                <a:latin typeface="Times New Roman"/>
                <a:ea typeface="Times New Roman"/>
                <a:cs typeface="Times New Roman"/>
                <a:sym typeface="Times New Roman"/>
              </a:rPr>
              <a:t>FARKINDALIĞI</a:t>
            </a:r>
            <a:endParaRPr b="1" i="0" sz="4400" u="none" cap="none" strike="noStrike">
              <a:solidFill>
                <a:schemeClr val="dk1"/>
              </a:solidFill>
              <a:latin typeface="Times New Roman"/>
              <a:ea typeface="Times New Roman"/>
              <a:cs typeface="Times New Roman"/>
              <a:sym typeface="Times New Roman"/>
            </a:endParaRPr>
          </a:p>
        </p:txBody>
      </p:sp>
      <p:pic>
        <p:nvPicPr>
          <p:cNvPr id="59" name="Google Shape;59;p1"/>
          <p:cNvPicPr preferRelativeResize="0"/>
          <p:nvPr/>
        </p:nvPicPr>
        <p:blipFill rotWithShape="1">
          <a:blip r:embed="rId5">
            <a:alphaModFix/>
          </a:blip>
          <a:srcRect b="0" l="0" r="0" t="0"/>
          <a:stretch/>
        </p:blipFill>
        <p:spPr>
          <a:xfrm>
            <a:off x="50975" y="526550"/>
            <a:ext cx="1948801" cy="2674774"/>
          </a:xfrm>
          <a:prstGeom prst="rect">
            <a:avLst/>
          </a:prstGeom>
          <a:noFill/>
          <a:ln>
            <a:noFill/>
          </a:ln>
        </p:spPr>
      </p:pic>
      <p:pic>
        <p:nvPicPr>
          <p:cNvPr id="60" name="Google Shape;60;p1"/>
          <p:cNvPicPr preferRelativeResize="0"/>
          <p:nvPr/>
        </p:nvPicPr>
        <p:blipFill rotWithShape="1">
          <a:blip r:embed="rId6">
            <a:alphaModFix/>
          </a:blip>
          <a:srcRect b="0" l="0" r="0" t="0"/>
          <a:stretch/>
        </p:blipFill>
        <p:spPr>
          <a:xfrm>
            <a:off x="6902675" y="429550"/>
            <a:ext cx="2112350" cy="27784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5" name="Shape 155"/>
        <p:cNvGrpSpPr/>
        <p:nvPr/>
      </p:nvGrpSpPr>
      <p:grpSpPr>
        <a:xfrm>
          <a:off x="0" y="0"/>
          <a:ext cx="0" cy="0"/>
          <a:chOff x="0" y="0"/>
          <a:chExt cx="0" cy="0"/>
        </a:xfrm>
      </p:grpSpPr>
      <p:sp>
        <p:nvSpPr>
          <p:cNvPr id="156" name="Google Shape;156;g1595f958d28_0_26"/>
          <p:cNvSpPr txBox="1"/>
          <p:nvPr/>
        </p:nvSpPr>
        <p:spPr>
          <a:xfrm>
            <a:off x="3574525" y="1525050"/>
            <a:ext cx="136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Yapay Zekâ</a:t>
            </a:r>
            <a:endParaRPr b="1" i="0" sz="1600" u="none" cap="none" strike="noStrike">
              <a:solidFill>
                <a:srgbClr val="FF99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     Verisi  </a:t>
            </a:r>
            <a:endParaRPr b="1" i="0" sz="1600" u="none" cap="none" strike="noStrike">
              <a:solidFill>
                <a:srgbClr val="FF9900"/>
              </a:solidFill>
              <a:latin typeface="Arial"/>
              <a:ea typeface="Arial"/>
              <a:cs typeface="Arial"/>
              <a:sym typeface="Arial"/>
            </a:endParaRPr>
          </a:p>
        </p:txBody>
      </p:sp>
      <p:sp>
        <p:nvSpPr>
          <p:cNvPr id="157" name="Google Shape;157;g1595f958d28_0_26"/>
          <p:cNvSpPr txBox="1"/>
          <p:nvPr/>
        </p:nvSpPr>
        <p:spPr>
          <a:xfrm>
            <a:off x="3216250" y="4519325"/>
            <a:ext cx="2593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tr" sz="1400" u="none" cap="none" strike="noStrike">
                <a:solidFill>
                  <a:srgbClr val="FF9900"/>
                </a:solidFill>
                <a:latin typeface="Arial"/>
                <a:ea typeface="Arial"/>
                <a:cs typeface="Arial"/>
                <a:sym typeface="Arial"/>
              </a:rPr>
              <a:t>www.yapayzekaverisi.com</a:t>
            </a:r>
            <a:endParaRPr b="1" i="0" sz="1400" u="none" cap="none" strike="noStrike">
              <a:solidFill>
                <a:srgbClr val="FF9900"/>
              </a:solidFill>
              <a:latin typeface="Arial"/>
              <a:ea typeface="Arial"/>
              <a:cs typeface="Arial"/>
              <a:sym typeface="Arial"/>
            </a:endParaRPr>
          </a:p>
        </p:txBody>
      </p:sp>
      <p:sp>
        <p:nvSpPr>
          <p:cNvPr id="158" name="Google Shape;158;g1595f958d28_0_26"/>
          <p:cNvSpPr txBox="1"/>
          <p:nvPr/>
        </p:nvSpPr>
        <p:spPr>
          <a:xfrm>
            <a:off x="3110425" y="2242425"/>
            <a:ext cx="2212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980000"/>
              </a:solidFill>
              <a:latin typeface="Arial"/>
              <a:ea typeface="Arial"/>
              <a:cs typeface="Arial"/>
              <a:sym typeface="Arial"/>
            </a:endParaRPr>
          </a:p>
        </p:txBody>
      </p:sp>
      <p:sp>
        <p:nvSpPr>
          <p:cNvPr id="159" name="Google Shape;159;g1595f958d28_0_26"/>
          <p:cNvSpPr txBox="1"/>
          <p:nvPr/>
        </p:nvSpPr>
        <p:spPr>
          <a:xfrm>
            <a:off x="1347275" y="2140088"/>
            <a:ext cx="6027300" cy="197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CC412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200"/>
              <a:buFont typeface="Arial"/>
              <a:buNone/>
            </a:pPr>
            <a:r>
              <a:rPr b="1" i="0" lang="tr" sz="2900" u="none" cap="none" strike="noStrike">
                <a:solidFill>
                  <a:srgbClr val="CC4125"/>
                </a:solidFill>
                <a:latin typeface="Arial"/>
                <a:ea typeface="Arial"/>
                <a:cs typeface="Arial"/>
                <a:sym typeface="Arial"/>
              </a:rPr>
              <a:t>ULUSAL YAPAY ZEKÂ </a:t>
            </a:r>
            <a:endParaRPr b="1" i="0" sz="2900" u="none" cap="none" strike="noStrike">
              <a:solidFill>
                <a:srgbClr val="CC412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200"/>
              <a:buFont typeface="Arial"/>
              <a:buNone/>
            </a:pPr>
            <a:r>
              <a:rPr b="1" i="0" lang="tr" sz="2900" u="none" cap="none" strike="noStrike">
                <a:solidFill>
                  <a:srgbClr val="CC4125"/>
                </a:solidFill>
                <a:latin typeface="Arial"/>
                <a:ea typeface="Arial"/>
                <a:cs typeface="Arial"/>
                <a:sym typeface="Arial"/>
              </a:rPr>
              <a:t>STRATEJİSİ</a:t>
            </a:r>
            <a:endParaRPr b="1" i="0" sz="2900" u="none" cap="none" strike="noStrike">
              <a:solidFill>
                <a:srgbClr val="CC412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200"/>
              <a:buFont typeface="Arial"/>
              <a:buNone/>
            </a:pPr>
            <a:r>
              <a:rPr b="1" i="0" lang="tr" sz="2900" u="none" cap="none" strike="noStrike">
                <a:solidFill>
                  <a:srgbClr val="000000"/>
                </a:solidFill>
                <a:latin typeface="Arial"/>
                <a:ea typeface="Arial"/>
                <a:cs typeface="Arial"/>
                <a:sym typeface="Arial"/>
              </a:rPr>
              <a:t>(2021-2025)</a:t>
            </a:r>
            <a:endParaRPr b="1" i="0" sz="2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200"/>
              <a:buFont typeface="Arial"/>
              <a:buNone/>
            </a:pPr>
            <a:r>
              <a:t/>
            </a:r>
            <a:endParaRPr b="1" i="0" sz="200" u="none" cap="none" strike="noStrike">
              <a:solidFill>
                <a:srgbClr val="CC412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CC4125"/>
              </a:solidFill>
              <a:latin typeface="Arial"/>
              <a:ea typeface="Arial"/>
              <a:cs typeface="Arial"/>
              <a:sym typeface="Arial"/>
            </a:endParaRPr>
          </a:p>
        </p:txBody>
      </p:sp>
      <p:pic>
        <p:nvPicPr>
          <p:cNvPr id="160" name="Google Shape;160;g1595f958d28_0_26"/>
          <p:cNvPicPr preferRelativeResize="0"/>
          <p:nvPr/>
        </p:nvPicPr>
        <p:blipFill rotWithShape="1">
          <a:blip r:embed="rId4">
            <a:alphaModFix/>
          </a:blip>
          <a:srcRect b="0" l="0" r="0" t="0"/>
          <a:stretch/>
        </p:blipFill>
        <p:spPr>
          <a:xfrm>
            <a:off x="109000" y="1098775"/>
            <a:ext cx="1619800" cy="3733188"/>
          </a:xfrm>
          <a:prstGeom prst="rect">
            <a:avLst/>
          </a:prstGeom>
          <a:noFill/>
          <a:ln>
            <a:noFill/>
          </a:ln>
        </p:spPr>
      </p:pic>
      <p:pic>
        <p:nvPicPr>
          <p:cNvPr id="161" name="Google Shape;161;g1595f958d28_0_26"/>
          <p:cNvPicPr preferRelativeResize="0"/>
          <p:nvPr/>
        </p:nvPicPr>
        <p:blipFill rotWithShape="1">
          <a:blip r:embed="rId5">
            <a:alphaModFix/>
          </a:blip>
          <a:srcRect b="0" l="0" r="0" t="0"/>
          <a:stretch/>
        </p:blipFill>
        <p:spPr>
          <a:xfrm>
            <a:off x="7403950" y="923925"/>
            <a:ext cx="1619800" cy="4136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5" name="Shape 165"/>
        <p:cNvGrpSpPr/>
        <p:nvPr/>
      </p:nvGrpSpPr>
      <p:grpSpPr>
        <a:xfrm>
          <a:off x="0" y="0"/>
          <a:ext cx="0" cy="0"/>
          <a:chOff x="0" y="0"/>
          <a:chExt cx="0" cy="0"/>
        </a:xfrm>
      </p:grpSpPr>
      <p:sp>
        <p:nvSpPr>
          <p:cNvPr id="166" name="Google Shape;166;g1372eeddb46_0_46"/>
          <p:cNvSpPr txBox="1"/>
          <p:nvPr/>
        </p:nvSpPr>
        <p:spPr>
          <a:xfrm>
            <a:off x="2763300" y="2202300"/>
            <a:ext cx="33912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FF0000"/>
              </a:solidFill>
              <a:latin typeface="Arial"/>
              <a:ea typeface="Arial"/>
              <a:cs typeface="Arial"/>
              <a:sym typeface="Arial"/>
            </a:endParaRPr>
          </a:p>
        </p:txBody>
      </p:sp>
      <p:sp>
        <p:nvSpPr>
          <p:cNvPr id="167" name="Google Shape;167;g1372eeddb46_0_46"/>
          <p:cNvSpPr txBox="1"/>
          <p:nvPr/>
        </p:nvSpPr>
        <p:spPr>
          <a:xfrm>
            <a:off x="3618925" y="1569450"/>
            <a:ext cx="136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Yapay Zekâ</a:t>
            </a:r>
            <a:endParaRPr b="1" i="0" sz="1600" u="none" cap="none" strike="noStrike">
              <a:solidFill>
                <a:srgbClr val="FF99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     Verisi  </a:t>
            </a:r>
            <a:endParaRPr b="1" i="0" sz="1600" u="none" cap="none" strike="noStrike">
              <a:solidFill>
                <a:srgbClr val="FF9900"/>
              </a:solidFill>
              <a:latin typeface="Arial"/>
              <a:ea typeface="Arial"/>
              <a:cs typeface="Arial"/>
              <a:sym typeface="Arial"/>
            </a:endParaRPr>
          </a:p>
        </p:txBody>
      </p:sp>
      <p:sp>
        <p:nvSpPr>
          <p:cNvPr id="168" name="Google Shape;168;g1372eeddb46_0_46"/>
          <p:cNvSpPr txBox="1"/>
          <p:nvPr/>
        </p:nvSpPr>
        <p:spPr>
          <a:xfrm>
            <a:off x="3216250" y="4519325"/>
            <a:ext cx="2593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tr" sz="1400" u="none" cap="none" strike="noStrike">
                <a:solidFill>
                  <a:srgbClr val="FF9900"/>
                </a:solidFill>
                <a:latin typeface="Arial"/>
                <a:ea typeface="Arial"/>
                <a:cs typeface="Arial"/>
                <a:sym typeface="Arial"/>
              </a:rPr>
              <a:t>www.yapayzekaverisi.com</a:t>
            </a:r>
            <a:endParaRPr b="1" i="0" sz="1400" u="none" cap="none" strike="noStrike">
              <a:solidFill>
                <a:srgbClr val="FF9900"/>
              </a:solidFill>
              <a:latin typeface="Arial"/>
              <a:ea typeface="Arial"/>
              <a:cs typeface="Arial"/>
              <a:sym typeface="Arial"/>
            </a:endParaRPr>
          </a:p>
        </p:txBody>
      </p:sp>
      <p:pic>
        <p:nvPicPr>
          <p:cNvPr id="169" name="Google Shape;169;g1372eeddb46_0_46"/>
          <p:cNvPicPr preferRelativeResize="0"/>
          <p:nvPr/>
        </p:nvPicPr>
        <p:blipFill rotWithShape="1">
          <a:blip r:embed="rId4">
            <a:alphaModFix/>
          </a:blip>
          <a:srcRect b="0" l="0" r="0" t="0"/>
          <a:stretch/>
        </p:blipFill>
        <p:spPr>
          <a:xfrm>
            <a:off x="42150" y="898200"/>
            <a:ext cx="1729250" cy="4177149"/>
          </a:xfrm>
          <a:prstGeom prst="rect">
            <a:avLst/>
          </a:prstGeom>
          <a:noFill/>
          <a:ln>
            <a:noFill/>
          </a:ln>
        </p:spPr>
      </p:pic>
      <p:sp>
        <p:nvSpPr>
          <p:cNvPr id="170" name="Google Shape;170;g1372eeddb46_0_46"/>
          <p:cNvSpPr txBox="1"/>
          <p:nvPr/>
        </p:nvSpPr>
        <p:spPr>
          <a:xfrm>
            <a:off x="1652500" y="1409700"/>
            <a:ext cx="5675100" cy="3848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t/>
            </a:r>
            <a:endParaRPr b="1" i="0" sz="4400" u="none" cap="none" strike="noStrike">
              <a:solidFill>
                <a:srgbClr val="CC4125"/>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4800"/>
              <a:buFont typeface="Arial"/>
              <a:buNone/>
            </a:pPr>
            <a:r>
              <a:rPr b="1" i="0" lang="tr" sz="2500" u="none" cap="none" strike="noStrike">
                <a:solidFill>
                  <a:srgbClr val="CC4125"/>
                </a:solidFill>
                <a:latin typeface="Times New Roman"/>
                <a:ea typeface="Times New Roman"/>
                <a:cs typeface="Times New Roman"/>
                <a:sym typeface="Times New Roman"/>
              </a:rPr>
              <a:t>Ulusal Yapay Zekâ Stratejisi</a:t>
            </a:r>
            <a:endParaRPr b="1" i="0" sz="2500" u="none" cap="none" strike="noStrike">
              <a:solidFill>
                <a:srgbClr val="CC4125"/>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100"/>
              <a:buFont typeface="Arial"/>
              <a:buNone/>
            </a:pPr>
            <a:r>
              <a:rPr b="1" i="0" lang="tr" sz="2100" u="none" cap="none" strike="noStrike">
                <a:solidFill>
                  <a:schemeClr val="dk1"/>
                </a:solidFill>
                <a:latin typeface="Times New Roman"/>
                <a:ea typeface="Times New Roman"/>
                <a:cs typeface="Times New Roman"/>
                <a:sym typeface="Times New Roman"/>
              </a:rPr>
              <a:t> </a:t>
            </a:r>
            <a:r>
              <a:rPr b="1" i="0" lang="tr" sz="1800" u="none" cap="none" strike="noStrike">
                <a:solidFill>
                  <a:schemeClr val="dk1"/>
                </a:solidFill>
                <a:latin typeface="Times New Roman"/>
                <a:ea typeface="Times New Roman"/>
                <a:cs typeface="Times New Roman"/>
                <a:sym typeface="Times New Roman"/>
              </a:rPr>
              <a:t>(2021-2025)</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100"/>
              <a:buFont typeface="Arial"/>
              <a:buNone/>
            </a:pPr>
            <a:r>
              <a:t/>
            </a:r>
            <a:endParaRPr b="1" i="0" sz="500" u="none" cap="none" strike="noStrike">
              <a:solidFill>
                <a:schemeClr val="dk1"/>
              </a:solidFill>
              <a:latin typeface="Times New Roman"/>
              <a:ea typeface="Times New Roman"/>
              <a:cs typeface="Times New Roman"/>
              <a:sym typeface="Times New Roman"/>
            </a:endParaRPr>
          </a:p>
          <a:p>
            <a:pPr indent="457200" lvl="0" marL="0" marR="0" rtl="0" algn="just">
              <a:lnSpc>
                <a:spcPct val="100000"/>
              </a:lnSpc>
              <a:spcBef>
                <a:spcPts val="0"/>
              </a:spcBef>
              <a:spcAft>
                <a:spcPts val="0"/>
              </a:spcAft>
              <a:buClr>
                <a:srgbClr val="000000"/>
              </a:buClr>
              <a:buSzPts val="1100"/>
              <a:buFont typeface="Arial"/>
              <a:buNone/>
            </a:pPr>
            <a:r>
              <a:rPr b="0" i="0" lang="tr" sz="1300" u="none" cap="none" strike="noStrike">
                <a:solidFill>
                  <a:srgbClr val="262626"/>
                </a:solidFill>
                <a:highlight>
                  <a:srgbClr val="FFFFFF"/>
                </a:highlight>
                <a:latin typeface="Times New Roman"/>
                <a:ea typeface="Times New Roman"/>
                <a:cs typeface="Times New Roman"/>
                <a:sym typeface="Times New Roman"/>
              </a:rPr>
              <a:t>Cumhurbaşkanlığı </a:t>
            </a:r>
            <a:r>
              <a:rPr b="1" i="0" lang="tr" sz="1300" u="none" cap="none" strike="noStrike">
                <a:solidFill>
                  <a:schemeClr val="dk1"/>
                </a:solidFill>
                <a:highlight>
                  <a:srgbClr val="FFFFFF"/>
                </a:highlight>
                <a:latin typeface="Times New Roman"/>
                <a:ea typeface="Times New Roman"/>
                <a:cs typeface="Times New Roman"/>
                <a:sym typeface="Times New Roman"/>
              </a:rPr>
              <a:t>Dijital Dönüşüm Ofisi</a:t>
            </a:r>
            <a:r>
              <a:rPr b="0" i="0" lang="tr" sz="1300" u="none" cap="none" strike="noStrike">
                <a:solidFill>
                  <a:schemeClr val="dk1"/>
                </a:solidFill>
                <a:highlight>
                  <a:srgbClr val="FFFFFF"/>
                </a:highlight>
                <a:latin typeface="Times New Roman"/>
                <a:ea typeface="Times New Roman"/>
                <a:cs typeface="Times New Roman"/>
                <a:sym typeface="Times New Roman"/>
              </a:rPr>
              <a:t> </a:t>
            </a:r>
            <a:r>
              <a:rPr b="1" i="0" lang="tr" sz="1300" u="none" cap="none" strike="noStrike">
                <a:solidFill>
                  <a:schemeClr val="dk1"/>
                </a:solidFill>
                <a:highlight>
                  <a:srgbClr val="FFFFFF"/>
                </a:highlight>
                <a:latin typeface="Times New Roman"/>
                <a:ea typeface="Times New Roman"/>
                <a:cs typeface="Times New Roman"/>
                <a:sym typeface="Times New Roman"/>
              </a:rPr>
              <a:t>Başkanlığı</a:t>
            </a:r>
            <a:r>
              <a:rPr b="0" i="0" lang="tr" sz="1300" u="none" cap="none" strike="noStrike">
                <a:solidFill>
                  <a:srgbClr val="262626"/>
                </a:solidFill>
                <a:highlight>
                  <a:srgbClr val="FFFFFF"/>
                </a:highlight>
                <a:latin typeface="Times New Roman"/>
                <a:ea typeface="Times New Roman"/>
                <a:cs typeface="Times New Roman"/>
                <a:sym typeface="Times New Roman"/>
              </a:rPr>
              <a:t> ile </a:t>
            </a:r>
            <a:r>
              <a:rPr b="1" i="0" lang="tr" sz="1300" u="none" cap="none" strike="noStrike">
                <a:solidFill>
                  <a:schemeClr val="dk1"/>
                </a:solidFill>
                <a:highlight>
                  <a:srgbClr val="FFFFFF"/>
                </a:highlight>
                <a:latin typeface="Times New Roman"/>
                <a:ea typeface="Times New Roman"/>
                <a:cs typeface="Times New Roman"/>
                <a:sym typeface="Times New Roman"/>
              </a:rPr>
              <a:t>Sanayi ve Teknoloji Bakanlığı</a:t>
            </a:r>
            <a:r>
              <a:rPr b="0" i="0" lang="tr" sz="1300" u="none" cap="none" strike="noStrike">
                <a:solidFill>
                  <a:srgbClr val="262626"/>
                </a:solidFill>
                <a:highlight>
                  <a:srgbClr val="FFFFFF"/>
                </a:highlight>
                <a:latin typeface="Times New Roman"/>
                <a:ea typeface="Times New Roman"/>
                <a:cs typeface="Times New Roman"/>
                <a:sym typeface="Times New Roman"/>
              </a:rPr>
              <a:t> iş birliğinde ve ilgili tüm paydaşların etkin katılımıyla hazırlanan </a:t>
            </a:r>
            <a:r>
              <a:rPr b="1" i="0" lang="tr" sz="1300" u="none" cap="none" strike="noStrike">
                <a:solidFill>
                  <a:schemeClr val="dk1"/>
                </a:solidFill>
                <a:highlight>
                  <a:srgbClr val="FFFFFF"/>
                </a:highlight>
                <a:latin typeface="Times New Roman"/>
                <a:ea typeface="Times New Roman"/>
                <a:cs typeface="Times New Roman"/>
                <a:sym typeface="Times New Roman"/>
              </a:rPr>
              <a:t>"Ulusal Yapay Zekâ Stratejisi 2021-2025"</a:t>
            </a:r>
            <a:r>
              <a:rPr b="0" i="0" lang="tr" sz="1300" u="none" cap="none" strike="noStrike">
                <a:solidFill>
                  <a:srgbClr val="262626"/>
                </a:solidFill>
                <a:highlight>
                  <a:srgbClr val="FFFFFF"/>
                </a:highlight>
                <a:latin typeface="Times New Roman"/>
                <a:ea typeface="Times New Roman"/>
                <a:cs typeface="Times New Roman"/>
                <a:sym typeface="Times New Roman"/>
              </a:rPr>
              <a:t>’e ilişkin </a:t>
            </a:r>
            <a:r>
              <a:rPr b="1" i="0" lang="tr" sz="1300" u="none" cap="none" strike="noStrike">
                <a:solidFill>
                  <a:schemeClr val="dk1"/>
                </a:solidFill>
                <a:highlight>
                  <a:srgbClr val="FFFFFF"/>
                </a:highlight>
                <a:latin typeface="Times New Roman"/>
                <a:ea typeface="Times New Roman"/>
                <a:cs typeface="Times New Roman"/>
                <a:sym typeface="Times New Roman"/>
              </a:rPr>
              <a:t>2021/18 sayılı Cumhurbaşkanlığı</a:t>
            </a:r>
            <a:r>
              <a:rPr b="1" i="0" lang="tr" sz="1300" u="none" cap="none" strike="noStrike">
                <a:solidFill>
                  <a:srgbClr val="CC4125"/>
                </a:solidFill>
                <a:highlight>
                  <a:srgbClr val="FFFFFF"/>
                </a:highlight>
                <a:latin typeface="Times New Roman"/>
                <a:ea typeface="Times New Roman"/>
                <a:cs typeface="Times New Roman"/>
                <a:sym typeface="Times New Roman"/>
              </a:rPr>
              <a:t> </a:t>
            </a:r>
            <a:r>
              <a:rPr b="0" i="0" lang="tr" sz="1300" u="none" cap="none" strike="noStrike">
                <a:solidFill>
                  <a:srgbClr val="262626"/>
                </a:solidFill>
                <a:highlight>
                  <a:srgbClr val="FFFFFF"/>
                </a:highlight>
                <a:latin typeface="Times New Roman"/>
                <a:ea typeface="Times New Roman"/>
                <a:cs typeface="Times New Roman"/>
                <a:sym typeface="Times New Roman"/>
              </a:rPr>
              <a:t>Genelgesi </a:t>
            </a:r>
            <a:r>
              <a:rPr b="1" i="0" lang="tr" sz="1300" u="none" cap="none" strike="noStrike">
                <a:solidFill>
                  <a:schemeClr val="dk1"/>
                </a:solidFill>
                <a:highlight>
                  <a:srgbClr val="FFFFFF"/>
                </a:highlight>
                <a:latin typeface="Times New Roman"/>
                <a:ea typeface="Times New Roman"/>
                <a:cs typeface="Times New Roman"/>
                <a:sym typeface="Times New Roman"/>
              </a:rPr>
              <a:t>20/08/2021 tarihli ve 31574</a:t>
            </a:r>
            <a:r>
              <a:rPr b="0" i="0" lang="tr" sz="1300" u="none" cap="none" strike="noStrike">
                <a:solidFill>
                  <a:srgbClr val="262626"/>
                </a:solidFill>
                <a:highlight>
                  <a:srgbClr val="FFFFFF"/>
                </a:highlight>
                <a:latin typeface="Times New Roman"/>
                <a:ea typeface="Times New Roman"/>
                <a:cs typeface="Times New Roman"/>
                <a:sym typeface="Times New Roman"/>
              </a:rPr>
              <a:t> sayılı Resmî Gazete'de yayımlanarak yürürlüğe girmiştir.</a:t>
            </a:r>
            <a:endParaRPr b="0" i="0" sz="13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4800"/>
              <a:buFont typeface="Arial"/>
              <a:buNone/>
            </a:pPr>
            <a:r>
              <a:t/>
            </a:r>
            <a:endParaRPr b="1" i="0" sz="4800" u="none" cap="none" strike="noStrike">
              <a:solidFill>
                <a:srgbClr val="CC4125"/>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3000"/>
              <a:buFont typeface="Arial"/>
              <a:buNone/>
            </a:pPr>
            <a:r>
              <a:t/>
            </a:r>
            <a:endParaRPr b="1" i="0" sz="3000" u="none" cap="none" strike="noStrike">
              <a:solidFill>
                <a:srgbClr val="CC4125"/>
              </a:solidFill>
              <a:latin typeface="Times New Roman"/>
              <a:ea typeface="Times New Roman"/>
              <a:cs typeface="Times New Roman"/>
              <a:sym typeface="Times New Roman"/>
            </a:endParaRPr>
          </a:p>
        </p:txBody>
      </p:sp>
      <p:pic>
        <p:nvPicPr>
          <p:cNvPr id="171" name="Google Shape;171;g1372eeddb46_0_46"/>
          <p:cNvPicPr preferRelativeResize="0"/>
          <p:nvPr/>
        </p:nvPicPr>
        <p:blipFill rotWithShape="1">
          <a:blip r:embed="rId5">
            <a:alphaModFix/>
          </a:blip>
          <a:srcRect b="0" l="0" r="0" t="0"/>
          <a:stretch/>
        </p:blipFill>
        <p:spPr>
          <a:xfrm>
            <a:off x="7327550" y="785125"/>
            <a:ext cx="1729250" cy="4134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5" name="Shape 175"/>
        <p:cNvGrpSpPr/>
        <p:nvPr/>
      </p:nvGrpSpPr>
      <p:grpSpPr>
        <a:xfrm>
          <a:off x="0" y="0"/>
          <a:ext cx="0" cy="0"/>
          <a:chOff x="0" y="0"/>
          <a:chExt cx="0" cy="0"/>
        </a:xfrm>
      </p:grpSpPr>
      <p:sp>
        <p:nvSpPr>
          <p:cNvPr id="176" name="Google Shape;176;gf476a9f40f_2_57"/>
          <p:cNvSpPr txBox="1"/>
          <p:nvPr/>
        </p:nvSpPr>
        <p:spPr>
          <a:xfrm>
            <a:off x="3574525" y="1525050"/>
            <a:ext cx="136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Yapay Zekâ</a:t>
            </a:r>
            <a:endParaRPr b="1" i="0" sz="1600" u="none" cap="none" strike="noStrike">
              <a:solidFill>
                <a:srgbClr val="FF99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     Verisi  </a:t>
            </a:r>
            <a:endParaRPr b="1" i="0" sz="1600" u="none" cap="none" strike="noStrike">
              <a:solidFill>
                <a:srgbClr val="FF9900"/>
              </a:solidFill>
              <a:latin typeface="Arial"/>
              <a:ea typeface="Arial"/>
              <a:cs typeface="Arial"/>
              <a:sym typeface="Arial"/>
            </a:endParaRPr>
          </a:p>
        </p:txBody>
      </p:sp>
      <p:sp>
        <p:nvSpPr>
          <p:cNvPr id="177" name="Google Shape;177;gf476a9f40f_2_57"/>
          <p:cNvSpPr txBox="1"/>
          <p:nvPr/>
        </p:nvSpPr>
        <p:spPr>
          <a:xfrm>
            <a:off x="3216250" y="4519325"/>
            <a:ext cx="2593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tr" sz="1400" u="none" cap="none" strike="noStrike">
                <a:solidFill>
                  <a:srgbClr val="FF9900"/>
                </a:solidFill>
                <a:latin typeface="Arial"/>
                <a:ea typeface="Arial"/>
                <a:cs typeface="Arial"/>
                <a:sym typeface="Arial"/>
              </a:rPr>
              <a:t>www.yapayzekaverisi.com</a:t>
            </a:r>
            <a:endParaRPr b="1" i="0" sz="1400" u="none" cap="none" strike="noStrike">
              <a:solidFill>
                <a:srgbClr val="FF9900"/>
              </a:solidFill>
              <a:latin typeface="Arial"/>
              <a:ea typeface="Arial"/>
              <a:cs typeface="Arial"/>
              <a:sym typeface="Arial"/>
            </a:endParaRPr>
          </a:p>
        </p:txBody>
      </p:sp>
      <p:sp>
        <p:nvSpPr>
          <p:cNvPr id="178" name="Google Shape;178;gf476a9f40f_2_57"/>
          <p:cNvSpPr txBox="1"/>
          <p:nvPr/>
        </p:nvSpPr>
        <p:spPr>
          <a:xfrm>
            <a:off x="3110425" y="2242425"/>
            <a:ext cx="2212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980000"/>
              </a:solidFill>
              <a:latin typeface="Arial"/>
              <a:ea typeface="Arial"/>
              <a:cs typeface="Arial"/>
              <a:sym typeface="Arial"/>
            </a:endParaRPr>
          </a:p>
        </p:txBody>
      </p:sp>
      <p:sp>
        <p:nvSpPr>
          <p:cNvPr id="179" name="Google Shape;179;gf476a9f40f_2_57"/>
          <p:cNvSpPr txBox="1"/>
          <p:nvPr/>
        </p:nvSpPr>
        <p:spPr>
          <a:xfrm>
            <a:off x="2876275" y="2150025"/>
            <a:ext cx="2765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t/>
            </a:r>
            <a:endParaRPr b="0" i="0" sz="1200" u="none" cap="none" strike="noStrike">
              <a:solidFill>
                <a:srgbClr val="000000"/>
              </a:solidFill>
              <a:latin typeface="Arial"/>
              <a:ea typeface="Arial"/>
              <a:cs typeface="Arial"/>
              <a:sym typeface="Arial"/>
            </a:endParaRPr>
          </a:p>
        </p:txBody>
      </p:sp>
      <p:pic>
        <p:nvPicPr>
          <p:cNvPr id="180" name="Google Shape;180;gf476a9f40f_2_57"/>
          <p:cNvPicPr preferRelativeResize="0"/>
          <p:nvPr/>
        </p:nvPicPr>
        <p:blipFill rotWithShape="1">
          <a:blip r:embed="rId4">
            <a:alphaModFix/>
          </a:blip>
          <a:srcRect b="0" l="0" r="0" t="0"/>
          <a:stretch/>
        </p:blipFill>
        <p:spPr>
          <a:xfrm>
            <a:off x="78350" y="1238500"/>
            <a:ext cx="1619800" cy="3777182"/>
          </a:xfrm>
          <a:prstGeom prst="rect">
            <a:avLst/>
          </a:prstGeom>
          <a:noFill/>
          <a:ln>
            <a:noFill/>
          </a:ln>
        </p:spPr>
      </p:pic>
      <p:sp>
        <p:nvSpPr>
          <p:cNvPr id="181" name="Google Shape;181;gf476a9f40f_2_57"/>
          <p:cNvSpPr txBox="1"/>
          <p:nvPr/>
        </p:nvSpPr>
        <p:spPr>
          <a:xfrm>
            <a:off x="1795575" y="2642625"/>
            <a:ext cx="5615700" cy="5541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highlight>
                <a:srgbClr val="FFFFFF"/>
              </a:highlight>
              <a:latin typeface="Times New Roman"/>
              <a:ea typeface="Times New Roman"/>
              <a:cs typeface="Times New Roman"/>
              <a:sym typeface="Times New Roman"/>
            </a:endParaRPr>
          </a:p>
          <a:p>
            <a:pPr indent="360000" lvl="0" marL="0" marR="0" rtl="0" algn="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highlight>
                <a:srgbClr val="FFFFFF"/>
              </a:highlight>
              <a:latin typeface="Times New Roman"/>
              <a:ea typeface="Times New Roman"/>
              <a:cs typeface="Times New Roman"/>
              <a:sym typeface="Times New Roman"/>
            </a:endParaRPr>
          </a:p>
        </p:txBody>
      </p:sp>
      <p:sp>
        <p:nvSpPr>
          <p:cNvPr id="182" name="Google Shape;182;gf476a9f40f_2_57"/>
          <p:cNvSpPr txBox="1"/>
          <p:nvPr/>
        </p:nvSpPr>
        <p:spPr>
          <a:xfrm>
            <a:off x="4028925" y="4239375"/>
            <a:ext cx="3281100" cy="3540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b="0" i="0" lang="tr" sz="1100" u="none" cap="none" strike="noStrike">
                <a:solidFill>
                  <a:schemeClr val="dk1"/>
                </a:solidFill>
                <a:latin typeface="Times New Roman"/>
                <a:ea typeface="Times New Roman"/>
                <a:cs typeface="Times New Roman"/>
                <a:sym typeface="Times New Roman"/>
              </a:rPr>
              <a:t>Kaynak : Ulusal Yapay Zekâ Stratejisi s:45</a:t>
            </a:r>
            <a:endParaRPr b="0" i="0" sz="1100" u="none" cap="none" strike="noStrike">
              <a:solidFill>
                <a:schemeClr val="dk1"/>
              </a:solidFill>
              <a:latin typeface="Times New Roman"/>
              <a:ea typeface="Times New Roman"/>
              <a:cs typeface="Times New Roman"/>
              <a:sym typeface="Times New Roman"/>
            </a:endParaRPr>
          </a:p>
        </p:txBody>
      </p:sp>
      <p:sp>
        <p:nvSpPr>
          <p:cNvPr id="183" name="Google Shape;183;gf476a9f40f_2_57"/>
          <p:cNvSpPr txBox="1"/>
          <p:nvPr/>
        </p:nvSpPr>
        <p:spPr>
          <a:xfrm>
            <a:off x="1626750" y="2633125"/>
            <a:ext cx="5699400" cy="1339200"/>
          </a:xfrm>
          <a:prstGeom prst="rect">
            <a:avLst/>
          </a:prstGeom>
          <a:noFill/>
          <a:ln>
            <a:noFill/>
          </a:ln>
        </p:spPr>
        <p:txBody>
          <a:bodyPr anchorCtr="0" anchor="t" bIns="91425" lIns="91425" spcFirstLastPara="1" rIns="91425" wrap="square" tIns="91425">
            <a:spAutoFit/>
          </a:bodyPr>
          <a:lstStyle/>
          <a:p>
            <a:pPr indent="540000" lvl="0" marL="0" marR="0" rtl="0" algn="just">
              <a:lnSpc>
                <a:spcPct val="100000"/>
              </a:lnSpc>
              <a:spcBef>
                <a:spcPts val="0"/>
              </a:spcBef>
              <a:spcAft>
                <a:spcPts val="0"/>
              </a:spcAft>
              <a:buClr>
                <a:srgbClr val="000000"/>
              </a:buClr>
              <a:buSzPts val="1500"/>
              <a:buFont typeface="Arial"/>
              <a:buNone/>
            </a:pPr>
            <a:r>
              <a:rPr b="0" i="0" lang="tr" sz="1500" u="none" cap="none" strike="noStrike">
                <a:solidFill>
                  <a:srgbClr val="000000"/>
                </a:solidFill>
                <a:latin typeface="Times New Roman"/>
                <a:ea typeface="Times New Roman"/>
                <a:cs typeface="Times New Roman"/>
                <a:sym typeface="Times New Roman"/>
              </a:rPr>
              <a:t>YZ çalışmalarına olan ilginin artmasıyla birlikte, üniversite öğrencisi ve </a:t>
            </a:r>
            <a:r>
              <a:rPr b="1" i="0" lang="tr" sz="1500" u="none" cap="none" strike="noStrike">
                <a:solidFill>
                  <a:srgbClr val="000000"/>
                </a:solidFill>
                <a:latin typeface="Times New Roman"/>
                <a:ea typeface="Times New Roman"/>
                <a:cs typeface="Times New Roman"/>
                <a:sym typeface="Times New Roman"/>
              </a:rPr>
              <a:t>yükseköğretim öncesi genç nüfusa</a:t>
            </a:r>
            <a:r>
              <a:rPr b="0" i="0" lang="tr" sz="1500" u="none" cap="none" strike="noStrike">
                <a:solidFill>
                  <a:srgbClr val="000000"/>
                </a:solidFill>
                <a:latin typeface="Times New Roman"/>
                <a:ea typeface="Times New Roman"/>
                <a:cs typeface="Times New Roman"/>
                <a:sym typeface="Times New Roman"/>
              </a:rPr>
              <a:t> yönelik akademi, STK, özel sektör ve kamu kurumları iş birliğinde birçok farkındalık ve sertifikalı eğitim programları ile atölye çalışmaları hayata geçirilmektedir.</a:t>
            </a:r>
            <a:endParaRPr b="0" i="0" sz="1500" u="none" cap="none" strike="noStrike">
              <a:solidFill>
                <a:srgbClr val="000000"/>
              </a:solidFill>
              <a:latin typeface="Times New Roman"/>
              <a:ea typeface="Times New Roman"/>
              <a:cs typeface="Times New Roman"/>
              <a:sym typeface="Times New Roman"/>
            </a:endParaRPr>
          </a:p>
        </p:txBody>
      </p:sp>
      <p:sp>
        <p:nvSpPr>
          <p:cNvPr id="184" name="Google Shape;184;gf476a9f40f_2_57"/>
          <p:cNvSpPr txBox="1"/>
          <p:nvPr/>
        </p:nvSpPr>
        <p:spPr>
          <a:xfrm>
            <a:off x="2679875" y="2140525"/>
            <a:ext cx="30477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tr" sz="2000" u="none" cap="none" strike="noStrike">
                <a:solidFill>
                  <a:srgbClr val="CC4125"/>
                </a:solidFill>
                <a:latin typeface="Arial"/>
                <a:ea typeface="Arial"/>
                <a:cs typeface="Arial"/>
                <a:sym typeface="Arial"/>
              </a:rPr>
              <a:t>Farkındalık Çalışmaları</a:t>
            </a:r>
            <a:endParaRPr b="1" i="0" sz="2000" u="none" cap="none" strike="noStrike">
              <a:solidFill>
                <a:srgbClr val="CC4125"/>
              </a:solidFill>
              <a:latin typeface="Arial"/>
              <a:ea typeface="Arial"/>
              <a:cs typeface="Arial"/>
              <a:sym typeface="Arial"/>
            </a:endParaRPr>
          </a:p>
        </p:txBody>
      </p:sp>
      <p:pic>
        <p:nvPicPr>
          <p:cNvPr id="185" name="Google Shape;185;gf476a9f40f_2_57"/>
          <p:cNvPicPr preferRelativeResize="0"/>
          <p:nvPr/>
        </p:nvPicPr>
        <p:blipFill rotWithShape="1">
          <a:blip r:embed="rId5">
            <a:alphaModFix/>
          </a:blip>
          <a:srcRect b="0" l="0" r="0" t="0"/>
          <a:stretch/>
        </p:blipFill>
        <p:spPr>
          <a:xfrm>
            <a:off x="7403950" y="923925"/>
            <a:ext cx="1619800" cy="4136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9" name="Shape 189"/>
        <p:cNvGrpSpPr/>
        <p:nvPr/>
      </p:nvGrpSpPr>
      <p:grpSpPr>
        <a:xfrm>
          <a:off x="0" y="0"/>
          <a:ext cx="0" cy="0"/>
          <a:chOff x="0" y="0"/>
          <a:chExt cx="0" cy="0"/>
        </a:xfrm>
      </p:grpSpPr>
      <p:sp>
        <p:nvSpPr>
          <p:cNvPr id="190" name="Google Shape;190;gf476a9f40f_2_117"/>
          <p:cNvSpPr txBox="1"/>
          <p:nvPr/>
        </p:nvSpPr>
        <p:spPr>
          <a:xfrm>
            <a:off x="3574525" y="1525050"/>
            <a:ext cx="136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Yapay Zekâ</a:t>
            </a:r>
            <a:endParaRPr b="1" i="0" sz="1600" u="none" cap="none" strike="noStrike">
              <a:solidFill>
                <a:srgbClr val="FF99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     Verisi  </a:t>
            </a:r>
            <a:endParaRPr b="1" i="0" sz="1600" u="none" cap="none" strike="noStrike">
              <a:solidFill>
                <a:srgbClr val="FF9900"/>
              </a:solidFill>
              <a:latin typeface="Arial"/>
              <a:ea typeface="Arial"/>
              <a:cs typeface="Arial"/>
              <a:sym typeface="Arial"/>
            </a:endParaRPr>
          </a:p>
        </p:txBody>
      </p:sp>
      <p:sp>
        <p:nvSpPr>
          <p:cNvPr id="191" name="Google Shape;191;gf476a9f40f_2_117"/>
          <p:cNvSpPr txBox="1"/>
          <p:nvPr/>
        </p:nvSpPr>
        <p:spPr>
          <a:xfrm>
            <a:off x="3216250" y="4519325"/>
            <a:ext cx="2593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tr" sz="1400" u="none" cap="none" strike="noStrike">
                <a:solidFill>
                  <a:srgbClr val="FF9900"/>
                </a:solidFill>
                <a:latin typeface="Arial"/>
                <a:ea typeface="Arial"/>
                <a:cs typeface="Arial"/>
                <a:sym typeface="Arial"/>
              </a:rPr>
              <a:t>www.yapayzekaverisi.com</a:t>
            </a:r>
            <a:endParaRPr b="1" i="0" sz="1400" u="none" cap="none" strike="noStrike">
              <a:solidFill>
                <a:srgbClr val="FF9900"/>
              </a:solidFill>
              <a:latin typeface="Arial"/>
              <a:ea typeface="Arial"/>
              <a:cs typeface="Arial"/>
              <a:sym typeface="Arial"/>
            </a:endParaRPr>
          </a:p>
        </p:txBody>
      </p:sp>
      <p:sp>
        <p:nvSpPr>
          <p:cNvPr id="192" name="Google Shape;192;gf476a9f40f_2_117"/>
          <p:cNvSpPr txBox="1"/>
          <p:nvPr/>
        </p:nvSpPr>
        <p:spPr>
          <a:xfrm>
            <a:off x="3110425" y="2242425"/>
            <a:ext cx="2212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980000"/>
              </a:solidFill>
              <a:latin typeface="Arial"/>
              <a:ea typeface="Arial"/>
              <a:cs typeface="Arial"/>
              <a:sym typeface="Arial"/>
            </a:endParaRPr>
          </a:p>
        </p:txBody>
      </p:sp>
      <p:sp>
        <p:nvSpPr>
          <p:cNvPr id="193" name="Google Shape;193;gf476a9f40f_2_117"/>
          <p:cNvSpPr txBox="1"/>
          <p:nvPr/>
        </p:nvSpPr>
        <p:spPr>
          <a:xfrm>
            <a:off x="2876275" y="2150025"/>
            <a:ext cx="2765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t/>
            </a:r>
            <a:endParaRPr b="0" i="0" sz="1200" u="none" cap="none" strike="noStrike">
              <a:solidFill>
                <a:srgbClr val="000000"/>
              </a:solidFill>
              <a:latin typeface="Arial"/>
              <a:ea typeface="Arial"/>
              <a:cs typeface="Arial"/>
              <a:sym typeface="Arial"/>
            </a:endParaRPr>
          </a:p>
        </p:txBody>
      </p:sp>
      <p:sp>
        <p:nvSpPr>
          <p:cNvPr id="194" name="Google Shape;194;gf476a9f40f_2_117"/>
          <p:cNvSpPr txBox="1"/>
          <p:nvPr/>
        </p:nvSpPr>
        <p:spPr>
          <a:xfrm>
            <a:off x="1795575" y="2642625"/>
            <a:ext cx="5615700" cy="5541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highlight>
                <a:srgbClr val="FFFFFF"/>
              </a:highlight>
              <a:latin typeface="Times New Roman"/>
              <a:ea typeface="Times New Roman"/>
              <a:cs typeface="Times New Roman"/>
              <a:sym typeface="Times New Roman"/>
            </a:endParaRPr>
          </a:p>
          <a:p>
            <a:pPr indent="360000" lvl="0" marL="0" marR="0" rtl="0" algn="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highlight>
                <a:srgbClr val="FFFFFF"/>
              </a:highlight>
              <a:latin typeface="Times New Roman"/>
              <a:ea typeface="Times New Roman"/>
              <a:cs typeface="Times New Roman"/>
              <a:sym typeface="Times New Roman"/>
            </a:endParaRPr>
          </a:p>
        </p:txBody>
      </p:sp>
      <p:sp>
        <p:nvSpPr>
          <p:cNvPr id="195" name="Google Shape;195;gf476a9f40f_2_117"/>
          <p:cNvSpPr txBox="1"/>
          <p:nvPr/>
        </p:nvSpPr>
        <p:spPr>
          <a:xfrm>
            <a:off x="4028925" y="4239375"/>
            <a:ext cx="3281100" cy="3540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b="0" i="0" lang="tr" sz="1100" u="none" cap="none" strike="noStrike">
                <a:solidFill>
                  <a:schemeClr val="dk1"/>
                </a:solidFill>
                <a:latin typeface="Times New Roman"/>
                <a:ea typeface="Times New Roman"/>
                <a:cs typeface="Times New Roman"/>
                <a:sym typeface="Times New Roman"/>
              </a:rPr>
              <a:t>Kaynak : Ulusal Yapay Zekâ Stratejisi s:45</a:t>
            </a:r>
            <a:endParaRPr b="0" i="0" sz="1100" u="none" cap="none" strike="noStrike">
              <a:solidFill>
                <a:schemeClr val="dk1"/>
              </a:solidFill>
              <a:latin typeface="Times New Roman"/>
              <a:ea typeface="Times New Roman"/>
              <a:cs typeface="Times New Roman"/>
              <a:sym typeface="Times New Roman"/>
            </a:endParaRPr>
          </a:p>
        </p:txBody>
      </p:sp>
      <p:sp>
        <p:nvSpPr>
          <p:cNvPr id="196" name="Google Shape;196;gf476a9f40f_2_117"/>
          <p:cNvSpPr txBox="1"/>
          <p:nvPr/>
        </p:nvSpPr>
        <p:spPr>
          <a:xfrm>
            <a:off x="1699450" y="2633125"/>
            <a:ext cx="5626800" cy="1569900"/>
          </a:xfrm>
          <a:prstGeom prst="rect">
            <a:avLst/>
          </a:prstGeom>
          <a:noFill/>
          <a:ln>
            <a:noFill/>
          </a:ln>
        </p:spPr>
        <p:txBody>
          <a:bodyPr anchorCtr="0" anchor="t" bIns="91425" lIns="91425" spcFirstLastPara="1" rIns="91425" wrap="square" tIns="91425">
            <a:spAutoFit/>
          </a:bodyPr>
          <a:lstStyle/>
          <a:p>
            <a:pPr indent="540000" lvl="0" marL="0" marR="0" rtl="0" algn="just">
              <a:lnSpc>
                <a:spcPct val="100000"/>
              </a:lnSpc>
              <a:spcBef>
                <a:spcPts val="0"/>
              </a:spcBef>
              <a:spcAft>
                <a:spcPts val="0"/>
              </a:spcAft>
              <a:buClr>
                <a:srgbClr val="000000"/>
              </a:buClr>
              <a:buSzPts val="1500"/>
              <a:buFont typeface="Arial"/>
              <a:buNone/>
            </a:pPr>
            <a:r>
              <a:rPr b="0" i="0" lang="tr" sz="1500" u="none" cap="none" strike="noStrike">
                <a:solidFill>
                  <a:srgbClr val="000000"/>
                </a:solidFill>
                <a:latin typeface="Times New Roman"/>
                <a:ea typeface="Times New Roman"/>
                <a:cs typeface="Times New Roman"/>
                <a:sym typeface="Times New Roman"/>
              </a:rPr>
              <a:t>MEB, “Güçlü Yarınlar için </a:t>
            </a:r>
            <a:r>
              <a:rPr b="1" i="0" lang="tr" sz="1500" u="none" cap="none" strike="noStrike">
                <a:solidFill>
                  <a:srgbClr val="000000"/>
                </a:solidFill>
                <a:latin typeface="Times New Roman"/>
                <a:ea typeface="Times New Roman"/>
                <a:cs typeface="Times New Roman"/>
                <a:sym typeface="Times New Roman"/>
              </a:rPr>
              <a:t>2023 Eğitim Vizyonu”</a:t>
            </a:r>
            <a:r>
              <a:rPr b="0" i="0" lang="tr" sz="1500" u="none" cap="none" strike="noStrike">
                <a:solidFill>
                  <a:srgbClr val="000000"/>
                </a:solidFill>
                <a:latin typeface="Times New Roman"/>
                <a:ea typeface="Times New Roman"/>
                <a:cs typeface="Times New Roman"/>
                <a:sym typeface="Times New Roman"/>
              </a:rPr>
              <a:t> belgesini yayımlamış, eğitim sistemini bu yönde yeniden yapılandırmaya başlamıştır. </a:t>
            </a:r>
            <a:endParaRPr b="0" i="0" sz="1500" u="none" cap="none" strike="noStrike">
              <a:solidFill>
                <a:srgbClr val="000000"/>
              </a:solidFill>
              <a:latin typeface="Times New Roman"/>
              <a:ea typeface="Times New Roman"/>
              <a:cs typeface="Times New Roman"/>
              <a:sym typeface="Times New Roman"/>
            </a:endParaRPr>
          </a:p>
          <a:p>
            <a:pPr indent="540000" lvl="0" marL="0" marR="0" rtl="0" algn="just">
              <a:lnSpc>
                <a:spcPct val="100000"/>
              </a:lnSpc>
              <a:spcBef>
                <a:spcPts val="0"/>
              </a:spcBef>
              <a:spcAft>
                <a:spcPts val="0"/>
              </a:spcAft>
              <a:buClr>
                <a:srgbClr val="000000"/>
              </a:buClr>
              <a:buSzPts val="1500"/>
              <a:buFont typeface="Arial"/>
              <a:buNone/>
            </a:pPr>
            <a:r>
              <a:rPr b="0" i="0" lang="tr" sz="1500" u="none" cap="none" strike="noStrike">
                <a:solidFill>
                  <a:srgbClr val="000000"/>
                </a:solidFill>
                <a:latin typeface="Times New Roman"/>
                <a:ea typeface="Times New Roman"/>
                <a:cs typeface="Times New Roman"/>
                <a:sym typeface="Times New Roman"/>
              </a:rPr>
              <a:t>YÖK ise </a:t>
            </a:r>
            <a:r>
              <a:rPr b="1" i="0" lang="tr" sz="1500" u="none" cap="none" strike="noStrike">
                <a:solidFill>
                  <a:srgbClr val="000000"/>
                </a:solidFill>
                <a:latin typeface="Times New Roman"/>
                <a:ea typeface="Times New Roman"/>
                <a:cs typeface="Times New Roman"/>
                <a:sym typeface="Times New Roman"/>
              </a:rPr>
              <a:t>“Geleceğin Meslekleri”</a:t>
            </a:r>
            <a:r>
              <a:rPr b="0" i="0" lang="tr" sz="1500" u="none" cap="none" strike="noStrike">
                <a:solidFill>
                  <a:srgbClr val="000000"/>
                </a:solidFill>
                <a:latin typeface="Times New Roman"/>
                <a:ea typeface="Times New Roman"/>
                <a:cs typeface="Times New Roman"/>
                <a:sym typeface="Times New Roman"/>
              </a:rPr>
              <a:t> yol haritasını belirleme sürecine başlamış, bu kapsamda akademi ve iş dünyasının üst düzey temsilcileri ile çalıştaylar düzenlemiştir.</a:t>
            </a:r>
            <a:endParaRPr b="0" i="0" sz="1500" u="none" cap="none" strike="noStrike">
              <a:solidFill>
                <a:srgbClr val="000000"/>
              </a:solidFill>
              <a:latin typeface="Times New Roman"/>
              <a:ea typeface="Times New Roman"/>
              <a:cs typeface="Times New Roman"/>
              <a:sym typeface="Times New Roman"/>
            </a:endParaRPr>
          </a:p>
        </p:txBody>
      </p:sp>
      <p:sp>
        <p:nvSpPr>
          <p:cNvPr id="197" name="Google Shape;197;gf476a9f40f_2_117"/>
          <p:cNvSpPr txBox="1"/>
          <p:nvPr/>
        </p:nvSpPr>
        <p:spPr>
          <a:xfrm>
            <a:off x="3717875" y="2246550"/>
            <a:ext cx="13692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tr" sz="1800" u="none" cap="none" strike="noStrike">
                <a:solidFill>
                  <a:srgbClr val="CC4125"/>
                </a:solidFill>
                <a:latin typeface="Arial"/>
                <a:ea typeface="Arial"/>
                <a:cs typeface="Arial"/>
                <a:sym typeface="Arial"/>
              </a:rPr>
              <a:t>Devamı</a:t>
            </a:r>
            <a:endParaRPr b="1" i="0" sz="1800" u="none" cap="none" strike="noStrike">
              <a:solidFill>
                <a:srgbClr val="CC4125"/>
              </a:solidFill>
              <a:latin typeface="Arial"/>
              <a:ea typeface="Arial"/>
              <a:cs typeface="Arial"/>
              <a:sym typeface="Arial"/>
            </a:endParaRPr>
          </a:p>
        </p:txBody>
      </p:sp>
      <p:pic>
        <p:nvPicPr>
          <p:cNvPr id="198" name="Google Shape;198;gf476a9f40f_2_117"/>
          <p:cNvPicPr preferRelativeResize="0"/>
          <p:nvPr/>
        </p:nvPicPr>
        <p:blipFill rotWithShape="1">
          <a:blip r:embed="rId4">
            <a:alphaModFix/>
          </a:blip>
          <a:srcRect b="0" l="0" r="0" t="0"/>
          <a:stretch/>
        </p:blipFill>
        <p:spPr>
          <a:xfrm>
            <a:off x="109000" y="1098775"/>
            <a:ext cx="1619800" cy="3733188"/>
          </a:xfrm>
          <a:prstGeom prst="rect">
            <a:avLst/>
          </a:prstGeom>
          <a:noFill/>
          <a:ln>
            <a:noFill/>
          </a:ln>
        </p:spPr>
      </p:pic>
      <p:pic>
        <p:nvPicPr>
          <p:cNvPr id="199" name="Google Shape;199;gf476a9f40f_2_117"/>
          <p:cNvPicPr preferRelativeResize="0"/>
          <p:nvPr/>
        </p:nvPicPr>
        <p:blipFill rotWithShape="1">
          <a:blip r:embed="rId5">
            <a:alphaModFix/>
          </a:blip>
          <a:srcRect b="0" l="0" r="0" t="0"/>
          <a:stretch/>
        </p:blipFill>
        <p:spPr>
          <a:xfrm>
            <a:off x="7403950" y="923925"/>
            <a:ext cx="1619800" cy="4136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3" name="Shape 203"/>
        <p:cNvGrpSpPr/>
        <p:nvPr/>
      </p:nvGrpSpPr>
      <p:grpSpPr>
        <a:xfrm>
          <a:off x="0" y="0"/>
          <a:ext cx="0" cy="0"/>
          <a:chOff x="0" y="0"/>
          <a:chExt cx="0" cy="0"/>
        </a:xfrm>
      </p:grpSpPr>
      <p:sp>
        <p:nvSpPr>
          <p:cNvPr id="204" name="Google Shape;204;gf476a9f40f_2_137"/>
          <p:cNvSpPr txBox="1"/>
          <p:nvPr/>
        </p:nvSpPr>
        <p:spPr>
          <a:xfrm>
            <a:off x="3574525" y="1525050"/>
            <a:ext cx="136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Yapay Zekâ</a:t>
            </a:r>
            <a:endParaRPr b="1" i="0" sz="1600" u="none" cap="none" strike="noStrike">
              <a:solidFill>
                <a:srgbClr val="FF99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     Verisi  </a:t>
            </a:r>
            <a:endParaRPr b="1" i="0" sz="1600" u="none" cap="none" strike="noStrike">
              <a:solidFill>
                <a:srgbClr val="FF9900"/>
              </a:solidFill>
              <a:latin typeface="Arial"/>
              <a:ea typeface="Arial"/>
              <a:cs typeface="Arial"/>
              <a:sym typeface="Arial"/>
            </a:endParaRPr>
          </a:p>
        </p:txBody>
      </p:sp>
      <p:sp>
        <p:nvSpPr>
          <p:cNvPr id="205" name="Google Shape;205;gf476a9f40f_2_137"/>
          <p:cNvSpPr txBox="1"/>
          <p:nvPr/>
        </p:nvSpPr>
        <p:spPr>
          <a:xfrm>
            <a:off x="3216250" y="4519325"/>
            <a:ext cx="2593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tr" sz="1400" u="none" cap="none" strike="noStrike">
                <a:solidFill>
                  <a:srgbClr val="FF9900"/>
                </a:solidFill>
                <a:latin typeface="Arial"/>
                <a:ea typeface="Arial"/>
                <a:cs typeface="Arial"/>
                <a:sym typeface="Arial"/>
              </a:rPr>
              <a:t>www.yapayzekaverisi.com</a:t>
            </a:r>
            <a:endParaRPr b="1" i="0" sz="1400" u="none" cap="none" strike="noStrike">
              <a:solidFill>
                <a:srgbClr val="FF9900"/>
              </a:solidFill>
              <a:latin typeface="Arial"/>
              <a:ea typeface="Arial"/>
              <a:cs typeface="Arial"/>
              <a:sym typeface="Arial"/>
            </a:endParaRPr>
          </a:p>
        </p:txBody>
      </p:sp>
      <p:sp>
        <p:nvSpPr>
          <p:cNvPr id="206" name="Google Shape;206;gf476a9f40f_2_137"/>
          <p:cNvSpPr txBox="1"/>
          <p:nvPr/>
        </p:nvSpPr>
        <p:spPr>
          <a:xfrm>
            <a:off x="3110425" y="2242425"/>
            <a:ext cx="2212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980000"/>
              </a:solidFill>
              <a:latin typeface="Arial"/>
              <a:ea typeface="Arial"/>
              <a:cs typeface="Arial"/>
              <a:sym typeface="Arial"/>
            </a:endParaRPr>
          </a:p>
        </p:txBody>
      </p:sp>
      <p:sp>
        <p:nvSpPr>
          <p:cNvPr id="207" name="Google Shape;207;gf476a9f40f_2_137"/>
          <p:cNvSpPr txBox="1"/>
          <p:nvPr/>
        </p:nvSpPr>
        <p:spPr>
          <a:xfrm>
            <a:off x="2930325" y="2211675"/>
            <a:ext cx="3272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tr" sz="1800" u="none" cap="none" strike="noStrike">
                <a:solidFill>
                  <a:srgbClr val="CC4125"/>
                </a:solidFill>
                <a:latin typeface="Arial"/>
                <a:ea typeface="Arial"/>
                <a:cs typeface="Arial"/>
                <a:sym typeface="Arial"/>
              </a:rPr>
              <a:t>Yapay Zekâ Değerleri</a:t>
            </a:r>
            <a:endParaRPr b="1" i="0" sz="1800" u="none" cap="none" strike="noStrike">
              <a:solidFill>
                <a:srgbClr val="CC4125"/>
              </a:solidFill>
              <a:latin typeface="Arial"/>
              <a:ea typeface="Arial"/>
              <a:cs typeface="Arial"/>
              <a:sym typeface="Arial"/>
            </a:endParaRPr>
          </a:p>
        </p:txBody>
      </p:sp>
      <p:sp>
        <p:nvSpPr>
          <p:cNvPr id="208" name="Google Shape;208;gf476a9f40f_2_137"/>
          <p:cNvSpPr txBox="1"/>
          <p:nvPr/>
        </p:nvSpPr>
        <p:spPr>
          <a:xfrm>
            <a:off x="1577350" y="2682925"/>
            <a:ext cx="5748900" cy="11697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00000"/>
              </a:lnSpc>
              <a:spcBef>
                <a:spcPts val="0"/>
              </a:spcBef>
              <a:spcAft>
                <a:spcPts val="0"/>
              </a:spcAft>
              <a:buClr>
                <a:srgbClr val="000000"/>
              </a:buClr>
              <a:buSzPts val="1600"/>
              <a:buFont typeface="Times New Roman"/>
              <a:buChar char="❖"/>
            </a:pPr>
            <a:r>
              <a:rPr b="0" i="0" lang="tr" sz="1600" u="none" cap="none" strike="noStrike">
                <a:solidFill>
                  <a:srgbClr val="000000"/>
                </a:solidFill>
                <a:latin typeface="Times New Roman"/>
                <a:ea typeface="Times New Roman"/>
                <a:cs typeface="Times New Roman"/>
                <a:sym typeface="Times New Roman"/>
              </a:rPr>
              <a:t>İnsan Hakları, Demokrasi ve Hukukun Üstünlüğüne Saygı</a:t>
            </a:r>
            <a:endParaRPr b="0" i="0" sz="1600" u="none" cap="none" strike="noStrike">
              <a:solidFill>
                <a:srgbClr val="000000"/>
              </a:solidFill>
              <a:latin typeface="Times New Roman"/>
              <a:ea typeface="Times New Roman"/>
              <a:cs typeface="Times New Roman"/>
              <a:sym typeface="Times New Roman"/>
            </a:endParaRPr>
          </a:p>
          <a:p>
            <a:pPr indent="-330200" lvl="0" marL="457200" marR="0" rtl="0" algn="l">
              <a:lnSpc>
                <a:spcPct val="100000"/>
              </a:lnSpc>
              <a:spcBef>
                <a:spcPts val="0"/>
              </a:spcBef>
              <a:spcAft>
                <a:spcPts val="0"/>
              </a:spcAft>
              <a:buClr>
                <a:srgbClr val="000000"/>
              </a:buClr>
              <a:buSzPts val="1600"/>
              <a:buFont typeface="Times New Roman"/>
              <a:buChar char="❖"/>
            </a:pPr>
            <a:r>
              <a:rPr b="0" i="0" lang="tr" sz="1600" u="none" cap="none" strike="noStrike">
                <a:solidFill>
                  <a:srgbClr val="000000"/>
                </a:solidFill>
                <a:latin typeface="Times New Roman"/>
                <a:ea typeface="Times New Roman"/>
                <a:cs typeface="Times New Roman"/>
                <a:sym typeface="Times New Roman"/>
              </a:rPr>
              <a:t>Çevreyi ve Biyolojik Ekosistemi Geliştirmek </a:t>
            </a:r>
            <a:endParaRPr b="0" i="0" sz="1600" u="none" cap="none" strike="noStrike">
              <a:solidFill>
                <a:srgbClr val="000000"/>
              </a:solidFill>
              <a:latin typeface="Times New Roman"/>
              <a:ea typeface="Times New Roman"/>
              <a:cs typeface="Times New Roman"/>
              <a:sym typeface="Times New Roman"/>
            </a:endParaRPr>
          </a:p>
          <a:p>
            <a:pPr indent="-330200" lvl="0" marL="457200" marR="0" rtl="0" algn="l">
              <a:lnSpc>
                <a:spcPct val="100000"/>
              </a:lnSpc>
              <a:spcBef>
                <a:spcPts val="0"/>
              </a:spcBef>
              <a:spcAft>
                <a:spcPts val="0"/>
              </a:spcAft>
              <a:buClr>
                <a:srgbClr val="000000"/>
              </a:buClr>
              <a:buSzPts val="1600"/>
              <a:buFont typeface="Times New Roman"/>
              <a:buChar char="❖"/>
            </a:pPr>
            <a:r>
              <a:rPr b="0" i="0" lang="tr" sz="1600" u="none" cap="none" strike="noStrike">
                <a:solidFill>
                  <a:srgbClr val="000000"/>
                </a:solidFill>
                <a:latin typeface="Times New Roman"/>
                <a:ea typeface="Times New Roman"/>
                <a:cs typeface="Times New Roman"/>
                <a:sym typeface="Times New Roman"/>
              </a:rPr>
              <a:t>Çeşitliliğin ve Kapsayıcılığın Sağlanması</a:t>
            </a:r>
            <a:endParaRPr b="0" i="0" sz="1600" u="none" cap="none" strike="noStrike">
              <a:solidFill>
                <a:srgbClr val="000000"/>
              </a:solidFill>
              <a:latin typeface="Times New Roman"/>
              <a:ea typeface="Times New Roman"/>
              <a:cs typeface="Times New Roman"/>
              <a:sym typeface="Times New Roman"/>
            </a:endParaRPr>
          </a:p>
          <a:p>
            <a:pPr indent="-330200" lvl="0" marL="457200" marR="0" rtl="0" algn="l">
              <a:lnSpc>
                <a:spcPct val="100000"/>
              </a:lnSpc>
              <a:spcBef>
                <a:spcPts val="0"/>
              </a:spcBef>
              <a:spcAft>
                <a:spcPts val="0"/>
              </a:spcAft>
              <a:buClr>
                <a:srgbClr val="000000"/>
              </a:buClr>
              <a:buSzPts val="1600"/>
              <a:buFont typeface="Times New Roman"/>
              <a:buChar char="❖"/>
            </a:pPr>
            <a:r>
              <a:rPr b="0" i="0" lang="tr" sz="1600" u="none" cap="none" strike="noStrike">
                <a:solidFill>
                  <a:srgbClr val="000000"/>
                </a:solidFill>
                <a:latin typeface="Times New Roman"/>
                <a:ea typeface="Times New Roman"/>
                <a:cs typeface="Times New Roman"/>
                <a:sym typeface="Times New Roman"/>
              </a:rPr>
              <a:t>Barışçıl, Adil ve Birbirine Bağlı Toplumlarda Yaşamak</a:t>
            </a:r>
            <a:endParaRPr b="0" i="0" sz="1600" u="none" cap="none" strike="noStrike">
              <a:solidFill>
                <a:srgbClr val="000000"/>
              </a:solidFill>
              <a:latin typeface="Times New Roman"/>
              <a:ea typeface="Times New Roman"/>
              <a:cs typeface="Times New Roman"/>
              <a:sym typeface="Times New Roman"/>
            </a:endParaRPr>
          </a:p>
        </p:txBody>
      </p:sp>
      <p:sp>
        <p:nvSpPr>
          <p:cNvPr id="209" name="Google Shape;209;gf476a9f40f_2_137"/>
          <p:cNvSpPr txBox="1"/>
          <p:nvPr/>
        </p:nvSpPr>
        <p:spPr>
          <a:xfrm>
            <a:off x="4045150" y="4333400"/>
            <a:ext cx="3281100" cy="3540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b="0" i="0" lang="tr" sz="1100" u="none" cap="none" strike="noStrike">
                <a:solidFill>
                  <a:schemeClr val="dk1"/>
                </a:solidFill>
                <a:latin typeface="Times New Roman"/>
                <a:ea typeface="Times New Roman"/>
                <a:cs typeface="Times New Roman"/>
                <a:sym typeface="Times New Roman"/>
              </a:rPr>
              <a:t>Kaynak : Ulusal Yapay Zekâ Stratejisi s:59</a:t>
            </a:r>
            <a:endParaRPr b="0" i="0" sz="1100" u="none" cap="none" strike="noStrike">
              <a:solidFill>
                <a:schemeClr val="dk1"/>
              </a:solidFill>
              <a:latin typeface="Times New Roman"/>
              <a:ea typeface="Times New Roman"/>
              <a:cs typeface="Times New Roman"/>
              <a:sym typeface="Times New Roman"/>
            </a:endParaRPr>
          </a:p>
        </p:txBody>
      </p:sp>
      <p:pic>
        <p:nvPicPr>
          <p:cNvPr id="210" name="Google Shape;210;gf476a9f40f_2_137"/>
          <p:cNvPicPr preferRelativeResize="0"/>
          <p:nvPr/>
        </p:nvPicPr>
        <p:blipFill rotWithShape="1">
          <a:blip r:embed="rId4">
            <a:alphaModFix/>
          </a:blip>
          <a:srcRect b="0" l="0" r="0" t="0"/>
          <a:stretch/>
        </p:blipFill>
        <p:spPr>
          <a:xfrm>
            <a:off x="78350" y="1238500"/>
            <a:ext cx="1619800" cy="3777182"/>
          </a:xfrm>
          <a:prstGeom prst="rect">
            <a:avLst/>
          </a:prstGeom>
          <a:noFill/>
          <a:ln>
            <a:noFill/>
          </a:ln>
        </p:spPr>
      </p:pic>
      <p:pic>
        <p:nvPicPr>
          <p:cNvPr id="211" name="Google Shape;211;gf476a9f40f_2_137"/>
          <p:cNvPicPr preferRelativeResize="0"/>
          <p:nvPr/>
        </p:nvPicPr>
        <p:blipFill rotWithShape="1">
          <a:blip r:embed="rId5">
            <a:alphaModFix/>
          </a:blip>
          <a:srcRect b="0" l="0" r="0" t="0"/>
          <a:stretch/>
        </p:blipFill>
        <p:spPr>
          <a:xfrm>
            <a:off x="7327550" y="785125"/>
            <a:ext cx="1729250" cy="4134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5" name="Shape 215"/>
        <p:cNvGrpSpPr/>
        <p:nvPr/>
      </p:nvGrpSpPr>
      <p:grpSpPr>
        <a:xfrm>
          <a:off x="0" y="0"/>
          <a:ext cx="0" cy="0"/>
          <a:chOff x="0" y="0"/>
          <a:chExt cx="0" cy="0"/>
        </a:xfrm>
      </p:grpSpPr>
      <p:sp>
        <p:nvSpPr>
          <p:cNvPr id="216" name="Google Shape;216;gf476a9f40f_2_89"/>
          <p:cNvSpPr txBox="1"/>
          <p:nvPr/>
        </p:nvSpPr>
        <p:spPr>
          <a:xfrm>
            <a:off x="3574525" y="1525050"/>
            <a:ext cx="136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Yapay Zekâ</a:t>
            </a:r>
            <a:endParaRPr b="1" i="0" sz="1600" u="none" cap="none" strike="noStrike">
              <a:solidFill>
                <a:srgbClr val="FF99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     Verisi  </a:t>
            </a:r>
            <a:endParaRPr b="1" i="0" sz="1600" u="none" cap="none" strike="noStrike">
              <a:solidFill>
                <a:srgbClr val="FF9900"/>
              </a:solidFill>
              <a:latin typeface="Arial"/>
              <a:ea typeface="Arial"/>
              <a:cs typeface="Arial"/>
              <a:sym typeface="Arial"/>
            </a:endParaRPr>
          </a:p>
        </p:txBody>
      </p:sp>
      <p:sp>
        <p:nvSpPr>
          <p:cNvPr id="217" name="Google Shape;217;gf476a9f40f_2_89"/>
          <p:cNvSpPr txBox="1"/>
          <p:nvPr/>
        </p:nvSpPr>
        <p:spPr>
          <a:xfrm>
            <a:off x="3216250" y="4519325"/>
            <a:ext cx="2593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tr" sz="1400" u="none" cap="none" strike="noStrike">
                <a:solidFill>
                  <a:srgbClr val="FF9900"/>
                </a:solidFill>
                <a:latin typeface="Arial"/>
                <a:ea typeface="Arial"/>
                <a:cs typeface="Arial"/>
                <a:sym typeface="Arial"/>
              </a:rPr>
              <a:t>www.yapayzekaverisi.com</a:t>
            </a:r>
            <a:endParaRPr b="1" i="0" sz="1400" u="none" cap="none" strike="noStrike">
              <a:solidFill>
                <a:srgbClr val="FF9900"/>
              </a:solidFill>
              <a:latin typeface="Arial"/>
              <a:ea typeface="Arial"/>
              <a:cs typeface="Arial"/>
              <a:sym typeface="Arial"/>
            </a:endParaRPr>
          </a:p>
        </p:txBody>
      </p:sp>
      <p:sp>
        <p:nvSpPr>
          <p:cNvPr id="218" name="Google Shape;218;gf476a9f40f_2_89"/>
          <p:cNvSpPr txBox="1"/>
          <p:nvPr/>
        </p:nvSpPr>
        <p:spPr>
          <a:xfrm>
            <a:off x="3110425" y="2242425"/>
            <a:ext cx="2212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980000"/>
              </a:solidFill>
              <a:latin typeface="Arial"/>
              <a:ea typeface="Arial"/>
              <a:cs typeface="Arial"/>
              <a:sym typeface="Arial"/>
            </a:endParaRPr>
          </a:p>
        </p:txBody>
      </p:sp>
      <p:sp>
        <p:nvSpPr>
          <p:cNvPr id="219" name="Google Shape;219;gf476a9f40f_2_89"/>
          <p:cNvSpPr txBox="1"/>
          <p:nvPr/>
        </p:nvSpPr>
        <p:spPr>
          <a:xfrm>
            <a:off x="2585925" y="2202150"/>
            <a:ext cx="40350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CC4125"/>
                </a:solidFill>
                <a:latin typeface="Times New Roman"/>
                <a:ea typeface="Times New Roman"/>
                <a:cs typeface="Times New Roman"/>
                <a:sym typeface="Times New Roman"/>
              </a:rPr>
              <a:t>Çeşitliliğin ve Kapsayıcılığın Sağlanması</a:t>
            </a:r>
            <a:endParaRPr b="0" i="0" sz="1200" u="none" cap="none" strike="noStrike">
              <a:solidFill>
                <a:srgbClr val="000000"/>
              </a:solidFill>
              <a:latin typeface="Arial"/>
              <a:ea typeface="Arial"/>
              <a:cs typeface="Arial"/>
              <a:sym typeface="Arial"/>
            </a:endParaRPr>
          </a:p>
        </p:txBody>
      </p:sp>
      <p:pic>
        <p:nvPicPr>
          <p:cNvPr id="220" name="Google Shape;220;gf476a9f40f_2_89"/>
          <p:cNvPicPr preferRelativeResize="0"/>
          <p:nvPr/>
        </p:nvPicPr>
        <p:blipFill rotWithShape="1">
          <a:blip r:embed="rId4">
            <a:alphaModFix/>
          </a:blip>
          <a:srcRect b="0" l="0" r="0" t="0"/>
          <a:stretch/>
        </p:blipFill>
        <p:spPr>
          <a:xfrm>
            <a:off x="78350" y="1238500"/>
            <a:ext cx="1619800" cy="3777182"/>
          </a:xfrm>
          <a:prstGeom prst="rect">
            <a:avLst/>
          </a:prstGeom>
          <a:noFill/>
          <a:ln>
            <a:noFill/>
          </a:ln>
        </p:spPr>
      </p:pic>
      <p:sp>
        <p:nvSpPr>
          <p:cNvPr id="221" name="Google Shape;221;gf476a9f40f_2_89"/>
          <p:cNvSpPr txBox="1"/>
          <p:nvPr/>
        </p:nvSpPr>
        <p:spPr>
          <a:xfrm>
            <a:off x="1636150" y="2566425"/>
            <a:ext cx="5775000" cy="923400"/>
          </a:xfrm>
          <a:prstGeom prst="rect">
            <a:avLst/>
          </a:prstGeom>
          <a:noFill/>
          <a:ln>
            <a:noFill/>
          </a:ln>
        </p:spPr>
        <p:txBody>
          <a:bodyPr anchorCtr="0" anchor="t" bIns="91425" lIns="91425" spcFirstLastPara="1" rIns="91425" wrap="square" tIns="91425">
            <a:spAutoFit/>
          </a:bodyPr>
          <a:lstStyle/>
          <a:p>
            <a:pPr indent="540000" lvl="0" marL="0" marR="0" rtl="0" algn="just">
              <a:lnSpc>
                <a:spcPct val="100000"/>
              </a:lnSpc>
              <a:spcBef>
                <a:spcPts val="0"/>
              </a:spcBef>
              <a:spcAft>
                <a:spcPts val="0"/>
              </a:spcAft>
              <a:buClr>
                <a:srgbClr val="000000"/>
              </a:buClr>
              <a:buSzPts val="1200"/>
              <a:buFont typeface="Arial"/>
              <a:buNone/>
            </a:pPr>
            <a:r>
              <a:rPr b="0" i="0" lang="tr" sz="1600" u="none" cap="none" strike="noStrike">
                <a:solidFill>
                  <a:schemeClr val="dk1"/>
                </a:solidFill>
                <a:highlight>
                  <a:srgbClr val="FFFFFF"/>
                </a:highlight>
                <a:latin typeface="Times New Roman"/>
                <a:ea typeface="Times New Roman"/>
                <a:cs typeface="Times New Roman"/>
                <a:sym typeface="Times New Roman"/>
              </a:rPr>
              <a:t>YZ sistemlerinden yararlanmaya ve kapsayıcılığı genişletmeye yönelik teknolojik altyapı, eğitim ve beceri eksiklikleri giderilmeli ve </a:t>
            </a:r>
            <a:r>
              <a:rPr b="1" i="0" lang="tr" sz="1600" u="none" cap="none" strike="noStrike">
                <a:solidFill>
                  <a:schemeClr val="dk1"/>
                </a:solidFill>
                <a:highlight>
                  <a:srgbClr val="FFFFFF"/>
                </a:highlight>
                <a:latin typeface="Times New Roman"/>
                <a:ea typeface="Times New Roman"/>
                <a:cs typeface="Times New Roman"/>
                <a:sym typeface="Times New Roman"/>
              </a:rPr>
              <a:t>farkındalık seviyesi</a:t>
            </a:r>
            <a:r>
              <a:rPr b="0" i="0" lang="tr" sz="1600" u="none" cap="none" strike="noStrike">
                <a:solidFill>
                  <a:schemeClr val="dk1"/>
                </a:solidFill>
                <a:highlight>
                  <a:srgbClr val="FFFFFF"/>
                </a:highlight>
                <a:latin typeface="Times New Roman"/>
                <a:ea typeface="Times New Roman"/>
                <a:cs typeface="Times New Roman"/>
                <a:sym typeface="Times New Roman"/>
              </a:rPr>
              <a:t> yükseltilmelidir. </a:t>
            </a:r>
            <a:endParaRPr b="0" i="0" sz="1600" u="none" cap="none" strike="noStrike">
              <a:solidFill>
                <a:schemeClr val="dk1"/>
              </a:solidFill>
              <a:highlight>
                <a:srgbClr val="FFFFFF"/>
              </a:highlight>
              <a:latin typeface="Times New Roman"/>
              <a:ea typeface="Times New Roman"/>
              <a:cs typeface="Times New Roman"/>
              <a:sym typeface="Times New Roman"/>
            </a:endParaRPr>
          </a:p>
        </p:txBody>
      </p:sp>
      <p:sp>
        <p:nvSpPr>
          <p:cNvPr id="222" name="Google Shape;222;gf476a9f40f_2_89"/>
          <p:cNvSpPr txBox="1"/>
          <p:nvPr/>
        </p:nvSpPr>
        <p:spPr>
          <a:xfrm>
            <a:off x="4028925" y="4239375"/>
            <a:ext cx="3281100" cy="3540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b="0" i="0" lang="tr" sz="1100" u="none" cap="none" strike="noStrike">
                <a:solidFill>
                  <a:schemeClr val="dk1"/>
                </a:solidFill>
                <a:latin typeface="Times New Roman"/>
                <a:ea typeface="Times New Roman"/>
                <a:cs typeface="Times New Roman"/>
                <a:sym typeface="Times New Roman"/>
              </a:rPr>
              <a:t>Kaynak : Ulusal Yapay Zekâ Stratejisi s:59</a:t>
            </a:r>
            <a:endParaRPr b="0" i="0" sz="1100" u="none" cap="none" strike="noStrike">
              <a:solidFill>
                <a:schemeClr val="dk1"/>
              </a:solidFill>
              <a:latin typeface="Times New Roman"/>
              <a:ea typeface="Times New Roman"/>
              <a:cs typeface="Times New Roman"/>
              <a:sym typeface="Times New Roman"/>
            </a:endParaRPr>
          </a:p>
        </p:txBody>
      </p:sp>
      <p:pic>
        <p:nvPicPr>
          <p:cNvPr id="223" name="Google Shape;223;gf476a9f40f_2_89"/>
          <p:cNvPicPr preferRelativeResize="0"/>
          <p:nvPr/>
        </p:nvPicPr>
        <p:blipFill rotWithShape="1">
          <a:blip r:embed="rId5">
            <a:alphaModFix/>
          </a:blip>
          <a:srcRect b="0" l="0" r="0" t="0"/>
          <a:stretch/>
        </p:blipFill>
        <p:spPr>
          <a:xfrm>
            <a:off x="7403950" y="923925"/>
            <a:ext cx="1619800" cy="4136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7" name="Shape 227"/>
        <p:cNvGrpSpPr/>
        <p:nvPr/>
      </p:nvGrpSpPr>
      <p:grpSpPr>
        <a:xfrm>
          <a:off x="0" y="0"/>
          <a:ext cx="0" cy="0"/>
          <a:chOff x="0" y="0"/>
          <a:chExt cx="0" cy="0"/>
        </a:xfrm>
      </p:grpSpPr>
      <p:sp>
        <p:nvSpPr>
          <p:cNvPr id="228" name="Google Shape;228;g132279f69d6_2_11"/>
          <p:cNvSpPr txBox="1"/>
          <p:nvPr/>
        </p:nvSpPr>
        <p:spPr>
          <a:xfrm>
            <a:off x="3574525" y="1525050"/>
            <a:ext cx="136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Yapay Zekâ</a:t>
            </a:r>
            <a:endParaRPr b="1" i="0" sz="1600" u="none" cap="none" strike="noStrike">
              <a:solidFill>
                <a:srgbClr val="FF99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     Verisi  </a:t>
            </a:r>
            <a:endParaRPr b="1" i="0" sz="1600" u="none" cap="none" strike="noStrike">
              <a:solidFill>
                <a:srgbClr val="FF9900"/>
              </a:solidFill>
              <a:latin typeface="Arial"/>
              <a:ea typeface="Arial"/>
              <a:cs typeface="Arial"/>
              <a:sym typeface="Arial"/>
            </a:endParaRPr>
          </a:p>
        </p:txBody>
      </p:sp>
      <p:sp>
        <p:nvSpPr>
          <p:cNvPr id="229" name="Google Shape;229;g132279f69d6_2_11"/>
          <p:cNvSpPr txBox="1"/>
          <p:nvPr/>
        </p:nvSpPr>
        <p:spPr>
          <a:xfrm>
            <a:off x="3216250" y="4519325"/>
            <a:ext cx="2593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tr" sz="1400" u="none" cap="none" strike="noStrike">
                <a:solidFill>
                  <a:srgbClr val="FF9900"/>
                </a:solidFill>
                <a:latin typeface="Arial"/>
                <a:ea typeface="Arial"/>
                <a:cs typeface="Arial"/>
                <a:sym typeface="Arial"/>
              </a:rPr>
              <a:t>www.yapayzekaverisi.com</a:t>
            </a:r>
            <a:endParaRPr b="1" i="0" sz="1400" u="none" cap="none" strike="noStrike">
              <a:solidFill>
                <a:srgbClr val="FF9900"/>
              </a:solidFill>
              <a:latin typeface="Arial"/>
              <a:ea typeface="Arial"/>
              <a:cs typeface="Arial"/>
              <a:sym typeface="Arial"/>
            </a:endParaRPr>
          </a:p>
        </p:txBody>
      </p:sp>
      <p:sp>
        <p:nvSpPr>
          <p:cNvPr id="230" name="Google Shape;230;g132279f69d6_2_11"/>
          <p:cNvSpPr txBox="1"/>
          <p:nvPr/>
        </p:nvSpPr>
        <p:spPr>
          <a:xfrm>
            <a:off x="3110425" y="2242425"/>
            <a:ext cx="2212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980000"/>
              </a:solidFill>
              <a:latin typeface="Arial"/>
              <a:ea typeface="Arial"/>
              <a:cs typeface="Arial"/>
              <a:sym typeface="Arial"/>
            </a:endParaRPr>
          </a:p>
        </p:txBody>
      </p:sp>
      <p:sp>
        <p:nvSpPr>
          <p:cNvPr id="231" name="Google Shape;231;g132279f69d6_2_11"/>
          <p:cNvSpPr txBox="1"/>
          <p:nvPr/>
        </p:nvSpPr>
        <p:spPr>
          <a:xfrm>
            <a:off x="2876275" y="2150025"/>
            <a:ext cx="2765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t/>
            </a:r>
            <a:endParaRPr b="0" i="0" sz="1200" u="none" cap="none" strike="noStrike">
              <a:solidFill>
                <a:srgbClr val="000000"/>
              </a:solidFill>
              <a:latin typeface="Arial"/>
              <a:ea typeface="Arial"/>
              <a:cs typeface="Arial"/>
              <a:sym typeface="Arial"/>
            </a:endParaRPr>
          </a:p>
        </p:txBody>
      </p:sp>
      <p:sp>
        <p:nvSpPr>
          <p:cNvPr id="232" name="Google Shape;232;g132279f69d6_2_11"/>
          <p:cNvSpPr txBox="1"/>
          <p:nvPr/>
        </p:nvSpPr>
        <p:spPr>
          <a:xfrm>
            <a:off x="1764150" y="2202150"/>
            <a:ext cx="5615700" cy="37248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highlight>
                <a:srgbClr val="FFFFFF"/>
              </a:highlight>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3000"/>
              <a:buFont typeface="Arial"/>
              <a:buNone/>
            </a:pPr>
            <a:r>
              <a:rPr b="1" i="0" lang="tr" sz="3000" u="none" cap="none" strike="noStrike">
                <a:solidFill>
                  <a:srgbClr val="CC4125"/>
                </a:solidFill>
                <a:latin typeface="Times New Roman"/>
                <a:ea typeface="Times New Roman"/>
                <a:cs typeface="Times New Roman"/>
                <a:sym typeface="Times New Roman"/>
              </a:rPr>
              <a:t>UYZS’de</a:t>
            </a:r>
            <a:endParaRPr b="1" i="0" sz="3000" u="none" cap="none" strike="noStrike">
              <a:solidFill>
                <a:srgbClr val="CC4125"/>
              </a:solidFill>
              <a:latin typeface="Times New Roman"/>
              <a:ea typeface="Times New Roman"/>
              <a:cs typeface="Times New Roman"/>
              <a:sym typeface="Times New Roman"/>
            </a:endParaRPr>
          </a:p>
          <a:p>
            <a:pPr indent="-374650" lvl="0" marL="457200" marR="0" rtl="0" algn="l">
              <a:lnSpc>
                <a:spcPct val="100000"/>
              </a:lnSpc>
              <a:spcBef>
                <a:spcPts val="0"/>
              </a:spcBef>
              <a:spcAft>
                <a:spcPts val="0"/>
              </a:spcAft>
              <a:buClr>
                <a:srgbClr val="000000"/>
              </a:buClr>
              <a:buSzPts val="2300"/>
              <a:buFont typeface="Times New Roman"/>
              <a:buChar char="●"/>
            </a:pPr>
            <a:r>
              <a:rPr b="0" i="0" lang="tr" sz="2300" u="none" cap="none" strike="noStrike">
                <a:solidFill>
                  <a:srgbClr val="000000"/>
                </a:solidFill>
                <a:latin typeface="Times New Roman"/>
                <a:ea typeface="Times New Roman"/>
                <a:cs typeface="Times New Roman"/>
                <a:sym typeface="Times New Roman"/>
              </a:rPr>
              <a:t>6 Stratejik Öncelik</a:t>
            </a:r>
            <a:endParaRPr b="0" i="0" sz="2300" u="none" cap="none" strike="noStrike">
              <a:solidFill>
                <a:srgbClr val="000000"/>
              </a:solidFill>
              <a:latin typeface="Times New Roman"/>
              <a:ea typeface="Times New Roman"/>
              <a:cs typeface="Times New Roman"/>
              <a:sym typeface="Times New Roman"/>
            </a:endParaRPr>
          </a:p>
          <a:p>
            <a:pPr indent="-374650" lvl="0" marL="457200" marR="0" rtl="0" algn="l">
              <a:lnSpc>
                <a:spcPct val="100000"/>
              </a:lnSpc>
              <a:spcBef>
                <a:spcPts val="0"/>
              </a:spcBef>
              <a:spcAft>
                <a:spcPts val="0"/>
              </a:spcAft>
              <a:buClr>
                <a:srgbClr val="000000"/>
              </a:buClr>
              <a:buSzPts val="2300"/>
              <a:buFont typeface="Times New Roman"/>
              <a:buChar char="●"/>
            </a:pPr>
            <a:r>
              <a:rPr b="0" i="0" lang="tr" sz="2300" u="none" cap="none" strike="noStrike">
                <a:solidFill>
                  <a:srgbClr val="000000"/>
                </a:solidFill>
                <a:latin typeface="Times New Roman"/>
                <a:ea typeface="Times New Roman"/>
                <a:cs typeface="Times New Roman"/>
                <a:sym typeface="Times New Roman"/>
              </a:rPr>
              <a:t>24 Amaç</a:t>
            </a:r>
            <a:endParaRPr b="0" i="0" sz="2300" u="none" cap="none" strike="noStrike">
              <a:solidFill>
                <a:srgbClr val="000000"/>
              </a:solidFill>
              <a:latin typeface="Times New Roman"/>
              <a:ea typeface="Times New Roman"/>
              <a:cs typeface="Times New Roman"/>
              <a:sym typeface="Times New Roman"/>
            </a:endParaRPr>
          </a:p>
          <a:p>
            <a:pPr indent="-374650" lvl="0" marL="457200" marR="0" rtl="0" algn="l">
              <a:lnSpc>
                <a:spcPct val="100000"/>
              </a:lnSpc>
              <a:spcBef>
                <a:spcPts val="0"/>
              </a:spcBef>
              <a:spcAft>
                <a:spcPts val="0"/>
              </a:spcAft>
              <a:buClr>
                <a:srgbClr val="000000"/>
              </a:buClr>
              <a:buSzPts val="2300"/>
              <a:buFont typeface="Times New Roman"/>
              <a:buChar char="●"/>
            </a:pPr>
            <a:r>
              <a:rPr b="0" i="0" lang="tr" sz="2600" u="none" cap="none" strike="noStrike">
                <a:solidFill>
                  <a:srgbClr val="000000"/>
                </a:solidFill>
                <a:latin typeface="Times New Roman"/>
                <a:ea typeface="Times New Roman"/>
                <a:cs typeface="Times New Roman"/>
                <a:sym typeface="Times New Roman"/>
              </a:rPr>
              <a:t>119 Tedbir</a:t>
            </a:r>
            <a:endParaRPr b="0" i="0" sz="2600" u="none" cap="none" strike="noStrike">
              <a:solidFill>
                <a:srgbClr val="000000"/>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Clr>
                <a:srgbClr val="000000"/>
              </a:buClr>
              <a:buSzPts val="2600"/>
              <a:buFont typeface="Arial"/>
              <a:buNone/>
            </a:pPr>
            <a:r>
              <a:rPr b="0" i="0" lang="tr" sz="2600" u="none" cap="none" strike="noStrike">
                <a:solidFill>
                  <a:srgbClr val="000000"/>
                </a:solidFill>
                <a:latin typeface="Times New Roman"/>
                <a:ea typeface="Times New Roman"/>
                <a:cs typeface="Times New Roman"/>
                <a:sym typeface="Times New Roman"/>
              </a:rPr>
              <a:t>			</a:t>
            </a:r>
            <a:r>
              <a:rPr b="1" i="0" lang="tr" sz="2600" u="none" cap="none" strike="noStrike">
                <a:solidFill>
                  <a:srgbClr val="CC4125"/>
                </a:solidFill>
                <a:latin typeface="Times New Roman"/>
                <a:ea typeface="Times New Roman"/>
                <a:cs typeface="Times New Roman"/>
                <a:sym typeface="Times New Roman"/>
              </a:rPr>
              <a:t>belirlenmiştir.</a:t>
            </a:r>
            <a:endParaRPr b="1" i="0" sz="2600" u="none" cap="none" strike="noStrike">
              <a:solidFill>
                <a:srgbClr val="CC4125"/>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4800"/>
              <a:buFont typeface="Arial"/>
              <a:buNone/>
            </a:pPr>
            <a:r>
              <a:rPr b="1" i="0" lang="tr" sz="4800" u="none" cap="none" strike="noStrike">
                <a:solidFill>
                  <a:srgbClr val="CC4125"/>
                </a:solidFill>
                <a:latin typeface="Times New Roman"/>
                <a:ea typeface="Times New Roman"/>
                <a:cs typeface="Times New Roman"/>
                <a:sym typeface="Times New Roman"/>
              </a:rPr>
              <a:t>  </a:t>
            </a:r>
            <a:endParaRPr b="1" i="0" sz="4800" u="none" cap="none" strike="noStrike">
              <a:solidFill>
                <a:srgbClr val="CC4125"/>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3000"/>
              <a:buFont typeface="Arial"/>
              <a:buNone/>
            </a:pPr>
            <a:r>
              <a:t/>
            </a:r>
            <a:endParaRPr b="1" i="0" sz="3000" u="none" cap="none" strike="noStrike">
              <a:solidFill>
                <a:srgbClr val="CC4125"/>
              </a:solidFill>
              <a:latin typeface="Times New Roman"/>
              <a:ea typeface="Times New Roman"/>
              <a:cs typeface="Times New Roman"/>
              <a:sym typeface="Times New Roman"/>
            </a:endParaRPr>
          </a:p>
          <a:p>
            <a:pPr indent="360000" lvl="0" marL="0" marR="0" rtl="0" algn="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highlight>
                <a:srgbClr val="FFFFFF"/>
              </a:highlight>
              <a:latin typeface="Times New Roman"/>
              <a:ea typeface="Times New Roman"/>
              <a:cs typeface="Times New Roman"/>
              <a:sym typeface="Times New Roman"/>
            </a:endParaRPr>
          </a:p>
        </p:txBody>
      </p:sp>
      <p:pic>
        <p:nvPicPr>
          <p:cNvPr id="233" name="Google Shape;233;g132279f69d6_2_11"/>
          <p:cNvPicPr preferRelativeResize="0"/>
          <p:nvPr/>
        </p:nvPicPr>
        <p:blipFill rotWithShape="1">
          <a:blip r:embed="rId4">
            <a:alphaModFix/>
          </a:blip>
          <a:srcRect b="0" l="0" r="0" t="0"/>
          <a:stretch/>
        </p:blipFill>
        <p:spPr>
          <a:xfrm>
            <a:off x="109000" y="1098775"/>
            <a:ext cx="1619800" cy="3733188"/>
          </a:xfrm>
          <a:prstGeom prst="rect">
            <a:avLst/>
          </a:prstGeom>
          <a:noFill/>
          <a:ln>
            <a:noFill/>
          </a:ln>
        </p:spPr>
      </p:pic>
      <p:pic>
        <p:nvPicPr>
          <p:cNvPr id="234" name="Google Shape;234;g132279f69d6_2_11"/>
          <p:cNvPicPr preferRelativeResize="0"/>
          <p:nvPr/>
        </p:nvPicPr>
        <p:blipFill rotWithShape="1">
          <a:blip r:embed="rId5">
            <a:alphaModFix/>
          </a:blip>
          <a:srcRect b="0" l="0" r="0" t="0"/>
          <a:stretch/>
        </p:blipFill>
        <p:spPr>
          <a:xfrm>
            <a:off x="7403950" y="923925"/>
            <a:ext cx="1619800" cy="41362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8" name="Shape 238"/>
        <p:cNvGrpSpPr/>
        <p:nvPr/>
      </p:nvGrpSpPr>
      <p:grpSpPr>
        <a:xfrm>
          <a:off x="0" y="0"/>
          <a:ext cx="0" cy="0"/>
          <a:chOff x="0" y="0"/>
          <a:chExt cx="0" cy="0"/>
        </a:xfrm>
      </p:grpSpPr>
      <p:sp>
        <p:nvSpPr>
          <p:cNvPr id="239" name="Google Shape;239;gf476a9f40f_1_18"/>
          <p:cNvSpPr txBox="1"/>
          <p:nvPr/>
        </p:nvSpPr>
        <p:spPr>
          <a:xfrm>
            <a:off x="3574525" y="1525050"/>
            <a:ext cx="136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Yapay Zekâ</a:t>
            </a:r>
            <a:endParaRPr b="1" i="0" sz="1600" u="none" cap="none" strike="noStrike">
              <a:solidFill>
                <a:srgbClr val="FF99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     Verisi  </a:t>
            </a:r>
            <a:endParaRPr b="1" i="0" sz="1600" u="none" cap="none" strike="noStrike">
              <a:solidFill>
                <a:srgbClr val="FF9900"/>
              </a:solidFill>
              <a:latin typeface="Arial"/>
              <a:ea typeface="Arial"/>
              <a:cs typeface="Arial"/>
              <a:sym typeface="Arial"/>
            </a:endParaRPr>
          </a:p>
        </p:txBody>
      </p:sp>
      <p:sp>
        <p:nvSpPr>
          <p:cNvPr id="240" name="Google Shape;240;gf476a9f40f_1_18"/>
          <p:cNvSpPr txBox="1"/>
          <p:nvPr/>
        </p:nvSpPr>
        <p:spPr>
          <a:xfrm>
            <a:off x="3216250" y="4519325"/>
            <a:ext cx="2593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tr" sz="1400" u="none" cap="none" strike="noStrike">
                <a:solidFill>
                  <a:srgbClr val="FF9900"/>
                </a:solidFill>
                <a:latin typeface="Arial"/>
                <a:ea typeface="Arial"/>
                <a:cs typeface="Arial"/>
                <a:sym typeface="Arial"/>
              </a:rPr>
              <a:t>www.yapayzekaverisi.com</a:t>
            </a:r>
            <a:endParaRPr b="1" i="0" sz="1400" u="none" cap="none" strike="noStrike">
              <a:solidFill>
                <a:srgbClr val="FF9900"/>
              </a:solidFill>
              <a:latin typeface="Arial"/>
              <a:ea typeface="Arial"/>
              <a:cs typeface="Arial"/>
              <a:sym typeface="Arial"/>
            </a:endParaRPr>
          </a:p>
        </p:txBody>
      </p:sp>
      <p:sp>
        <p:nvSpPr>
          <p:cNvPr id="241" name="Google Shape;241;gf476a9f40f_1_18"/>
          <p:cNvSpPr txBox="1"/>
          <p:nvPr/>
        </p:nvSpPr>
        <p:spPr>
          <a:xfrm>
            <a:off x="3110425" y="2242425"/>
            <a:ext cx="2212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980000"/>
              </a:solidFill>
              <a:latin typeface="Arial"/>
              <a:ea typeface="Arial"/>
              <a:cs typeface="Arial"/>
              <a:sym typeface="Arial"/>
            </a:endParaRPr>
          </a:p>
        </p:txBody>
      </p:sp>
      <p:pic>
        <p:nvPicPr>
          <p:cNvPr id="242" name="Google Shape;242;gf476a9f40f_1_18"/>
          <p:cNvPicPr preferRelativeResize="0"/>
          <p:nvPr/>
        </p:nvPicPr>
        <p:blipFill rotWithShape="1">
          <a:blip r:embed="rId4">
            <a:alphaModFix/>
          </a:blip>
          <a:srcRect b="0" l="0" r="0" t="0"/>
          <a:stretch/>
        </p:blipFill>
        <p:spPr>
          <a:xfrm>
            <a:off x="78350" y="1238500"/>
            <a:ext cx="1619800" cy="3777182"/>
          </a:xfrm>
          <a:prstGeom prst="rect">
            <a:avLst/>
          </a:prstGeom>
          <a:noFill/>
          <a:ln>
            <a:noFill/>
          </a:ln>
        </p:spPr>
      </p:pic>
      <p:sp>
        <p:nvSpPr>
          <p:cNvPr id="243" name="Google Shape;243;gf476a9f40f_1_18"/>
          <p:cNvSpPr txBox="1"/>
          <p:nvPr/>
        </p:nvSpPr>
        <p:spPr>
          <a:xfrm>
            <a:off x="1698150" y="2090825"/>
            <a:ext cx="5747700" cy="3155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rPr b="1" i="0" lang="tr" sz="3000" u="none" cap="none" strike="noStrike">
                <a:solidFill>
                  <a:srgbClr val="CC4125"/>
                </a:solidFill>
                <a:latin typeface="Times New Roman"/>
                <a:ea typeface="Times New Roman"/>
                <a:cs typeface="Times New Roman"/>
                <a:sym typeface="Times New Roman"/>
              </a:rPr>
              <a:t>6 Stratejik Öncelik</a:t>
            </a:r>
            <a:endParaRPr b="1" i="0" sz="3000" u="none" cap="none" strike="noStrike">
              <a:solidFill>
                <a:srgbClr val="CC4125"/>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900"/>
              <a:buFont typeface="Arial"/>
              <a:buNone/>
            </a:pPr>
            <a:r>
              <a:t/>
            </a:r>
            <a:endParaRPr b="1" i="0" sz="900" u="none" cap="none" strike="noStrike">
              <a:solidFill>
                <a:srgbClr val="CC4125"/>
              </a:solidFill>
              <a:latin typeface="Times New Roman"/>
              <a:ea typeface="Times New Roman"/>
              <a:cs typeface="Times New Roman"/>
              <a:sym typeface="Times New Roman"/>
            </a:endParaRPr>
          </a:p>
          <a:p>
            <a:pPr indent="-317500" lvl="0" marL="457200" marR="0" rtl="0" algn="l">
              <a:lnSpc>
                <a:spcPct val="100000"/>
              </a:lnSpc>
              <a:spcBef>
                <a:spcPts val="0"/>
              </a:spcBef>
              <a:spcAft>
                <a:spcPts val="0"/>
              </a:spcAft>
              <a:buClr>
                <a:srgbClr val="000000"/>
              </a:buClr>
              <a:buSzPts val="1400"/>
              <a:buFont typeface="Times New Roman"/>
              <a:buChar char="●"/>
            </a:pPr>
            <a:r>
              <a:rPr b="1" i="0" lang="tr" sz="1400" u="none" cap="none" strike="noStrike">
                <a:solidFill>
                  <a:srgbClr val="000000"/>
                </a:solidFill>
                <a:latin typeface="Times New Roman"/>
                <a:ea typeface="Times New Roman"/>
                <a:cs typeface="Times New Roman"/>
                <a:sym typeface="Times New Roman"/>
              </a:rPr>
              <a:t>Yapa</a:t>
            </a:r>
            <a:r>
              <a:rPr b="1" lang="tr">
                <a:latin typeface="Times New Roman"/>
                <a:ea typeface="Times New Roman"/>
                <a:cs typeface="Times New Roman"/>
                <a:sym typeface="Times New Roman"/>
              </a:rPr>
              <a:t>y </a:t>
            </a:r>
            <a:r>
              <a:rPr b="1" i="0" lang="tr" sz="1400" u="none" cap="none" strike="noStrike">
                <a:solidFill>
                  <a:srgbClr val="000000"/>
                </a:solidFill>
                <a:latin typeface="Times New Roman"/>
                <a:ea typeface="Times New Roman"/>
                <a:cs typeface="Times New Roman"/>
                <a:sym typeface="Times New Roman"/>
              </a:rPr>
              <a:t>Zekâ Uzmanları ve Alanda İstihdam</a:t>
            </a:r>
            <a:endParaRPr b="1" i="0" sz="1400" u="none" cap="none" strike="noStrike">
              <a:solidFill>
                <a:srgbClr val="000000"/>
              </a:solidFill>
              <a:latin typeface="Times New Roman"/>
              <a:ea typeface="Times New Roman"/>
              <a:cs typeface="Times New Roman"/>
              <a:sym typeface="Times New Roman"/>
            </a:endParaRPr>
          </a:p>
          <a:p>
            <a:pPr indent="-317500" lvl="0" marL="457200" marR="0" rtl="0" algn="l">
              <a:lnSpc>
                <a:spcPct val="100000"/>
              </a:lnSpc>
              <a:spcBef>
                <a:spcPts val="0"/>
              </a:spcBef>
              <a:spcAft>
                <a:spcPts val="0"/>
              </a:spcAft>
              <a:buClr>
                <a:srgbClr val="000000"/>
              </a:buClr>
              <a:buSzPts val="1400"/>
              <a:buFont typeface="Times New Roman"/>
              <a:buChar char="●"/>
            </a:pPr>
            <a:r>
              <a:rPr b="0" i="0" lang="tr" sz="1400" u="none" cap="none" strike="noStrike">
                <a:solidFill>
                  <a:srgbClr val="000000"/>
                </a:solidFill>
                <a:latin typeface="Times New Roman"/>
                <a:ea typeface="Times New Roman"/>
                <a:cs typeface="Times New Roman"/>
                <a:sym typeface="Times New Roman"/>
              </a:rPr>
              <a:t>Araştırma, Girişimcilik ve Yenilikçilik</a:t>
            </a:r>
            <a:endParaRPr b="0" i="0" sz="1400" u="none" cap="none" strike="noStrike">
              <a:solidFill>
                <a:srgbClr val="000000"/>
              </a:solidFill>
              <a:latin typeface="Times New Roman"/>
              <a:ea typeface="Times New Roman"/>
              <a:cs typeface="Times New Roman"/>
              <a:sym typeface="Times New Roman"/>
            </a:endParaRPr>
          </a:p>
          <a:p>
            <a:pPr indent="-317500" lvl="0" marL="457200" marR="0" rtl="0" algn="l">
              <a:lnSpc>
                <a:spcPct val="100000"/>
              </a:lnSpc>
              <a:spcBef>
                <a:spcPts val="0"/>
              </a:spcBef>
              <a:spcAft>
                <a:spcPts val="0"/>
              </a:spcAft>
              <a:buClr>
                <a:srgbClr val="000000"/>
              </a:buClr>
              <a:buSzPts val="1400"/>
              <a:buFont typeface="Times New Roman"/>
              <a:buChar char="●"/>
            </a:pPr>
            <a:r>
              <a:rPr b="0" i="0" lang="tr" sz="1400" u="none" cap="none" strike="noStrike">
                <a:solidFill>
                  <a:srgbClr val="000000"/>
                </a:solidFill>
                <a:latin typeface="Times New Roman"/>
                <a:ea typeface="Times New Roman"/>
                <a:cs typeface="Times New Roman"/>
                <a:sym typeface="Times New Roman"/>
              </a:rPr>
              <a:t>Teknik Altyapı, Platformlar ve Veri</a:t>
            </a:r>
            <a:endParaRPr b="0" i="0" sz="1400" u="none" cap="none" strike="noStrike">
              <a:solidFill>
                <a:srgbClr val="000000"/>
              </a:solidFill>
              <a:latin typeface="Times New Roman"/>
              <a:ea typeface="Times New Roman"/>
              <a:cs typeface="Times New Roman"/>
              <a:sym typeface="Times New Roman"/>
            </a:endParaRPr>
          </a:p>
          <a:p>
            <a:pPr indent="-317500" lvl="0" marL="457200" marR="0" rtl="0" algn="l">
              <a:lnSpc>
                <a:spcPct val="100000"/>
              </a:lnSpc>
              <a:spcBef>
                <a:spcPts val="0"/>
              </a:spcBef>
              <a:spcAft>
                <a:spcPts val="0"/>
              </a:spcAft>
              <a:buClr>
                <a:srgbClr val="000000"/>
              </a:buClr>
              <a:buSzPts val="1400"/>
              <a:buFont typeface="Times New Roman"/>
              <a:buChar char="●"/>
            </a:pPr>
            <a:r>
              <a:rPr b="0" i="0" lang="tr" sz="1400" u="none" cap="none" strike="noStrike">
                <a:solidFill>
                  <a:srgbClr val="000000"/>
                </a:solidFill>
                <a:latin typeface="Times New Roman"/>
                <a:ea typeface="Times New Roman"/>
                <a:cs typeface="Times New Roman"/>
                <a:sym typeface="Times New Roman"/>
              </a:rPr>
              <a:t>Sosyoekonomik Yapıda Uyum ve Düzenlemeler</a:t>
            </a:r>
            <a:endParaRPr b="0" i="0" sz="1400" u="none" cap="none" strike="noStrike">
              <a:solidFill>
                <a:srgbClr val="000000"/>
              </a:solidFill>
              <a:latin typeface="Times New Roman"/>
              <a:ea typeface="Times New Roman"/>
              <a:cs typeface="Times New Roman"/>
              <a:sym typeface="Times New Roman"/>
            </a:endParaRPr>
          </a:p>
          <a:p>
            <a:pPr indent="-317500" lvl="0" marL="457200" marR="0" rtl="0" algn="l">
              <a:lnSpc>
                <a:spcPct val="100000"/>
              </a:lnSpc>
              <a:spcBef>
                <a:spcPts val="0"/>
              </a:spcBef>
              <a:spcAft>
                <a:spcPts val="0"/>
              </a:spcAft>
              <a:buClr>
                <a:srgbClr val="000000"/>
              </a:buClr>
              <a:buSzPts val="1400"/>
              <a:buFont typeface="Times New Roman"/>
              <a:buChar char="●"/>
            </a:pPr>
            <a:r>
              <a:rPr b="0" i="0" lang="tr" sz="1400" u="none" cap="none" strike="noStrike">
                <a:solidFill>
                  <a:srgbClr val="000000"/>
                </a:solidFill>
                <a:latin typeface="Times New Roman"/>
                <a:ea typeface="Times New Roman"/>
                <a:cs typeface="Times New Roman"/>
                <a:sym typeface="Times New Roman"/>
              </a:rPr>
              <a:t>Uluslararası İş Birlikleri</a:t>
            </a:r>
            <a:endParaRPr b="0" i="0" sz="1400" u="none" cap="none" strike="noStrike">
              <a:solidFill>
                <a:srgbClr val="000000"/>
              </a:solidFill>
              <a:latin typeface="Times New Roman"/>
              <a:ea typeface="Times New Roman"/>
              <a:cs typeface="Times New Roman"/>
              <a:sym typeface="Times New Roman"/>
            </a:endParaRPr>
          </a:p>
          <a:p>
            <a:pPr indent="-317500" lvl="0" marL="457200" marR="0" rtl="0" algn="l">
              <a:lnSpc>
                <a:spcPct val="100000"/>
              </a:lnSpc>
              <a:spcBef>
                <a:spcPts val="0"/>
              </a:spcBef>
              <a:spcAft>
                <a:spcPts val="0"/>
              </a:spcAft>
              <a:buClr>
                <a:srgbClr val="000000"/>
              </a:buClr>
              <a:buSzPts val="1400"/>
              <a:buFont typeface="Times New Roman"/>
              <a:buChar char="●"/>
            </a:pPr>
            <a:r>
              <a:rPr b="0" i="0" lang="tr" sz="1400" u="none" cap="none" strike="noStrike">
                <a:solidFill>
                  <a:srgbClr val="000000"/>
                </a:solidFill>
                <a:latin typeface="Times New Roman"/>
                <a:ea typeface="Times New Roman"/>
                <a:cs typeface="Times New Roman"/>
                <a:sym typeface="Times New Roman"/>
              </a:rPr>
              <a:t>Yapısal ve İş Gücü Dönüşümü</a:t>
            </a:r>
            <a:endParaRPr b="0" i="0" sz="1400" u="none" cap="none" strike="noStrike">
              <a:solidFill>
                <a:srgbClr val="000000"/>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3000"/>
              <a:buFont typeface="Arial"/>
              <a:buNone/>
            </a:pPr>
            <a:r>
              <a:t/>
            </a:r>
            <a:endParaRPr b="1" i="0" sz="3000" u="none" cap="none" strike="noStrike">
              <a:solidFill>
                <a:srgbClr val="CC4125"/>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44" name="Google Shape;244;gf476a9f40f_1_18"/>
          <p:cNvSpPr txBox="1"/>
          <p:nvPr/>
        </p:nvSpPr>
        <p:spPr>
          <a:xfrm>
            <a:off x="4028925" y="4239375"/>
            <a:ext cx="3281100" cy="3540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b="0" i="0" lang="tr" sz="1100" u="none" cap="none" strike="noStrike">
                <a:solidFill>
                  <a:schemeClr val="dk1"/>
                </a:solidFill>
                <a:latin typeface="Times New Roman"/>
                <a:ea typeface="Times New Roman"/>
                <a:cs typeface="Times New Roman"/>
                <a:sym typeface="Times New Roman"/>
              </a:rPr>
              <a:t>Kaynak : Ulusal Yapay Zekâ Stratejisi s:73</a:t>
            </a:r>
            <a:endParaRPr b="0" i="0" sz="1100" u="none" cap="none" strike="noStrike">
              <a:solidFill>
                <a:schemeClr val="dk1"/>
              </a:solidFill>
              <a:latin typeface="Times New Roman"/>
              <a:ea typeface="Times New Roman"/>
              <a:cs typeface="Times New Roman"/>
              <a:sym typeface="Times New Roman"/>
            </a:endParaRPr>
          </a:p>
        </p:txBody>
      </p:sp>
      <p:pic>
        <p:nvPicPr>
          <p:cNvPr id="245" name="Google Shape;245;gf476a9f40f_1_18"/>
          <p:cNvPicPr preferRelativeResize="0"/>
          <p:nvPr/>
        </p:nvPicPr>
        <p:blipFill rotWithShape="1">
          <a:blip r:embed="rId5">
            <a:alphaModFix/>
          </a:blip>
          <a:srcRect b="0" l="0" r="0" t="0"/>
          <a:stretch/>
        </p:blipFill>
        <p:spPr>
          <a:xfrm>
            <a:off x="7327550" y="785125"/>
            <a:ext cx="1729250" cy="4134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9" name="Shape 249"/>
        <p:cNvGrpSpPr/>
        <p:nvPr/>
      </p:nvGrpSpPr>
      <p:grpSpPr>
        <a:xfrm>
          <a:off x="0" y="0"/>
          <a:ext cx="0" cy="0"/>
          <a:chOff x="0" y="0"/>
          <a:chExt cx="0" cy="0"/>
        </a:xfrm>
      </p:grpSpPr>
      <p:sp>
        <p:nvSpPr>
          <p:cNvPr id="250" name="Google Shape;250;gf476a9f40f_1_26"/>
          <p:cNvSpPr txBox="1"/>
          <p:nvPr/>
        </p:nvSpPr>
        <p:spPr>
          <a:xfrm>
            <a:off x="3574525" y="1525050"/>
            <a:ext cx="136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Yapay Zekâ</a:t>
            </a:r>
            <a:endParaRPr b="1" i="0" sz="1600" u="none" cap="none" strike="noStrike">
              <a:solidFill>
                <a:srgbClr val="FF99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     Verisi  </a:t>
            </a:r>
            <a:endParaRPr b="1" i="0" sz="1600" u="none" cap="none" strike="noStrike">
              <a:solidFill>
                <a:srgbClr val="FF9900"/>
              </a:solidFill>
              <a:latin typeface="Arial"/>
              <a:ea typeface="Arial"/>
              <a:cs typeface="Arial"/>
              <a:sym typeface="Arial"/>
            </a:endParaRPr>
          </a:p>
        </p:txBody>
      </p:sp>
      <p:sp>
        <p:nvSpPr>
          <p:cNvPr id="251" name="Google Shape;251;gf476a9f40f_1_26"/>
          <p:cNvSpPr txBox="1"/>
          <p:nvPr/>
        </p:nvSpPr>
        <p:spPr>
          <a:xfrm>
            <a:off x="3216250" y="4519325"/>
            <a:ext cx="2593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tr" sz="1400" u="none" cap="none" strike="noStrike">
                <a:solidFill>
                  <a:srgbClr val="FF9900"/>
                </a:solidFill>
                <a:latin typeface="Arial"/>
                <a:ea typeface="Arial"/>
                <a:cs typeface="Arial"/>
                <a:sym typeface="Arial"/>
              </a:rPr>
              <a:t>www.yapayzekaverisi.com</a:t>
            </a:r>
            <a:endParaRPr b="1" i="0" sz="1400" u="none" cap="none" strike="noStrike">
              <a:solidFill>
                <a:srgbClr val="FF9900"/>
              </a:solidFill>
              <a:latin typeface="Arial"/>
              <a:ea typeface="Arial"/>
              <a:cs typeface="Arial"/>
              <a:sym typeface="Arial"/>
            </a:endParaRPr>
          </a:p>
        </p:txBody>
      </p:sp>
      <p:sp>
        <p:nvSpPr>
          <p:cNvPr id="252" name="Google Shape;252;gf476a9f40f_1_26"/>
          <p:cNvSpPr txBox="1"/>
          <p:nvPr/>
        </p:nvSpPr>
        <p:spPr>
          <a:xfrm>
            <a:off x="3110425" y="2242425"/>
            <a:ext cx="2212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980000"/>
              </a:solidFill>
              <a:latin typeface="Arial"/>
              <a:ea typeface="Arial"/>
              <a:cs typeface="Arial"/>
              <a:sym typeface="Arial"/>
            </a:endParaRPr>
          </a:p>
        </p:txBody>
      </p:sp>
      <p:pic>
        <p:nvPicPr>
          <p:cNvPr id="253" name="Google Shape;253;gf476a9f40f_1_26"/>
          <p:cNvPicPr preferRelativeResize="0"/>
          <p:nvPr/>
        </p:nvPicPr>
        <p:blipFill rotWithShape="1">
          <a:blip r:embed="rId4">
            <a:alphaModFix/>
          </a:blip>
          <a:srcRect b="0" l="0" r="0" t="0"/>
          <a:stretch/>
        </p:blipFill>
        <p:spPr>
          <a:xfrm>
            <a:off x="7403950" y="923925"/>
            <a:ext cx="1619800" cy="4136275"/>
          </a:xfrm>
          <a:prstGeom prst="rect">
            <a:avLst/>
          </a:prstGeom>
          <a:noFill/>
          <a:ln>
            <a:noFill/>
          </a:ln>
        </p:spPr>
      </p:pic>
      <p:sp>
        <p:nvSpPr>
          <p:cNvPr id="254" name="Google Shape;254;gf476a9f40f_1_26"/>
          <p:cNvSpPr txBox="1"/>
          <p:nvPr/>
        </p:nvSpPr>
        <p:spPr>
          <a:xfrm>
            <a:off x="1832200" y="2048400"/>
            <a:ext cx="53613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tr" sz="1400" u="none" cap="none" strike="noStrike">
                <a:solidFill>
                  <a:srgbClr val="CC4125"/>
                </a:solidFill>
                <a:latin typeface="Times New Roman"/>
                <a:ea typeface="Times New Roman"/>
                <a:cs typeface="Times New Roman"/>
                <a:sym typeface="Times New Roman"/>
              </a:rPr>
              <a:t>Stratejik Öncelik 1-YZ Uzmanlarını Yetiştirmek ve Alanda İstihdamı Artırmak</a:t>
            </a:r>
            <a:endParaRPr b="1" i="0" sz="1400" u="none" cap="none" strike="noStrike">
              <a:solidFill>
                <a:srgbClr val="CC4125"/>
              </a:solidFill>
              <a:latin typeface="Times New Roman"/>
              <a:ea typeface="Times New Roman"/>
              <a:cs typeface="Times New Roman"/>
              <a:sym typeface="Times New Roman"/>
            </a:endParaRPr>
          </a:p>
        </p:txBody>
      </p:sp>
      <p:sp>
        <p:nvSpPr>
          <p:cNvPr id="255" name="Google Shape;255;gf476a9f40f_1_26"/>
          <p:cNvSpPr txBox="1"/>
          <p:nvPr/>
        </p:nvSpPr>
        <p:spPr>
          <a:xfrm>
            <a:off x="1707300" y="2536188"/>
            <a:ext cx="5503200" cy="1569900"/>
          </a:xfrm>
          <a:prstGeom prst="rect">
            <a:avLst/>
          </a:prstGeom>
          <a:noFill/>
          <a:ln>
            <a:noFill/>
          </a:ln>
        </p:spPr>
        <p:txBody>
          <a:bodyPr anchorCtr="0" anchor="t" bIns="91425" lIns="91425" spcFirstLastPara="1" rIns="91425" wrap="square" tIns="91425">
            <a:spAutoFit/>
          </a:bodyPr>
          <a:lstStyle/>
          <a:p>
            <a:pPr indent="457200" lvl="0" marL="0" marR="0" rtl="0" algn="just">
              <a:lnSpc>
                <a:spcPct val="100000"/>
              </a:lnSpc>
              <a:spcBef>
                <a:spcPts val="0"/>
              </a:spcBef>
              <a:spcAft>
                <a:spcPts val="0"/>
              </a:spcAft>
              <a:buClr>
                <a:srgbClr val="000000"/>
              </a:buClr>
              <a:buSzPts val="1200"/>
              <a:buFont typeface="Arial"/>
              <a:buNone/>
            </a:pPr>
            <a:r>
              <a:rPr b="0" i="0" lang="tr" sz="1800" u="none" cap="none" strike="noStrike">
                <a:solidFill>
                  <a:srgbClr val="CC4125"/>
                </a:solidFill>
                <a:latin typeface="Times New Roman"/>
                <a:ea typeface="Times New Roman"/>
                <a:cs typeface="Times New Roman"/>
                <a:sym typeface="Times New Roman"/>
              </a:rPr>
              <a:t>Amaç 1.4.</a:t>
            </a:r>
            <a:r>
              <a:rPr b="0" i="0" lang="tr" sz="1800" u="none" cap="none" strike="noStrike">
                <a:solidFill>
                  <a:srgbClr val="000000"/>
                </a:solidFill>
                <a:latin typeface="Times New Roman"/>
                <a:ea typeface="Times New Roman"/>
                <a:cs typeface="Times New Roman"/>
                <a:sym typeface="Times New Roman"/>
              </a:rPr>
              <a:t> </a:t>
            </a:r>
            <a:r>
              <a:rPr b="1" i="0" lang="tr" sz="1800" u="none" cap="none" strike="noStrike">
                <a:solidFill>
                  <a:srgbClr val="000000"/>
                </a:solidFill>
                <a:latin typeface="Times New Roman"/>
                <a:ea typeface="Times New Roman"/>
                <a:cs typeface="Times New Roman"/>
                <a:sym typeface="Times New Roman"/>
              </a:rPr>
              <a:t>Yükseköğretim öncesi gençlerin</a:t>
            </a:r>
            <a:r>
              <a:rPr i="0" lang="tr" sz="1800" u="none" cap="none" strike="noStrike">
                <a:solidFill>
                  <a:srgbClr val="000000"/>
                </a:solidFill>
                <a:latin typeface="Times New Roman"/>
                <a:ea typeface="Times New Roman"/>
                <a:cs typeface="Times New Roman"/>
                <a:sym typeface="Times New Roman"/>
              </a:rPr>
              <a:t> ilgi, yetenek ve mizaçları doğrultusunda, </a:t>
            </a:r>
            <a:r>
              <a:rPr b="1" i="0" lang="tr" sz="1800" u="none" cap="none" strike="noStrike">
                <a:solidFill>
                  <a:srgbClr val="000000"/>
                </a:solidFill>
                <a:latin typeface="Times New Roman"/>
                <a:ea typeface="Times New Roman"/>
                <a:cs typeface="Times New Roman"/>
                <a:sym typeface="Times New Roman"/>
              </a:rPr>
              <a:t>eğitim düzeylerine uygun</a:t>
            </a:r>
            <a:r>
              <a:rPr i="0" lang="tr" sz="1800" u="none" cap="none" strike="noStrike">
                <a:solidFill>
                  <a:srgbClr val="000000"/>
                </a:solidFill>
                <a:latin typeface="Times New Roman"/>
                <a:ea typeface="Times New Roman"/>
                <a:cs typeface="Times New Roman"/>
                <a:sym typeface="Times New Roman"/>
              </a:rPr>
              <a:t> şekilde algoritmik düşünme, kodlama ve </a:t>
            </a:r>
            <a:r>
              <a:rPr b="1" i="0" lang="tr" sz="1800" u="none" cap="none" strike="noStrike">
                <a:solidFill>
                  <a:srgbClr val="000000"/>
                </a:solidFill>
                <a:latin typeface="Times New Roman"/>
                <a:ea typeface="Times New Roman"/>
                <a:cs typeface="Times New Roman"/>
                <a:sym typeface="Times New Roman"/>
              </a:rPr>
              <a:t>YZ uygulamalı</a:t>
            </a:r>
            <a:r>
              <a:rPr i="0" lang="tr" sz="1800" u="none" cap="none" strike="noStrike">
                <a:solidFill>
                  <a:srgbClr val="000000"/>
                </a:solidFill>
                <a:latin typeface="Times New Roman"/>
                <a:ea typeface="Times New Roman"/>
                <a:cs typeface="Times New Roman"/>
                <a:sym typeface="Times New Roman"/>
              </a:rPr>
              <a:t> eğitimi almaları sağlanacaktır  </a:t>
            </a:r>
            <a:endParaRPr i="0" sz="18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200"/>
              <a:buFont typeface="Arial"/>
              <a:buNone/>
            </a:pPr>
            <a:r>
              <a:t/>
            </a:r>
            <a:endParaRPr b="1" i="0" sz="1800" u="none" cap="none" strike="noStrike">
              <a:solidFill>
                <a:srgbClr val="CC4125"/>
              </a:solidFill>
              <a:latin typeface="Times New Roman"/>
              <a:ea typeface="Times New Roman"/>
              <a:cs typeface="Times New Roman"/>
              <a:sym typeface="Times New Roman"/>
            </a:endParaRPr>
          </a:p>
        </p:txBody>
      </p:sp>
      <p:sp>
        <p:nvSpPr>
          <p:cNvPr id="256" name="Google Shape;256;gf476a9f40f_1_26"/>
          <p:cNvSpPr txBox="1"/>
          <p:nvPr/>
        </p:nvSpPr>
        <p:spPr>
          <a:xfrm>
            <a:off x="4028925" y="4239375"/>
            <a:ext cx="3281100" cy="3540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b="0" i="0" lang="tr" sz="1100" u="none" cap="none" strike="noStrike">
                <a:solidFill>
                  <a:schemeClr val="dk1"/>
                </a:solidFill>
                <a:latin typeface="Times New Roman"/>
                <a:ea typeface="Times New Roman"/>
                <a:cs typeface="Times New Roman"/>
                <a:sym typeface="Times New Roman"/>
              </a:rPr>
              <a:t>Kaynak : Ulusal Yapay Zekâ Stratejisi s:73</a:t>
            </a:r>
            <a:endParaRPr b="0" i="0" sz="1100" u="none" cap="none" strike="noStrike">
              <a:solidFill>
                <a:schemeClr val="dk1"/>
              </a:solidFill>
              <a:latin typeface="Times New Roman"/>
              <a:ea typeface="Times New Roman"/>
              <a:cs typeface="Times New Roman"/>
              <a:sym typeface="Times New Roman"/>
            </a:endParaRPr>
          </a:p>
        </p:txBody>
      </p:sp>
      <p:pic>
        <p:nvPicPr>
          <p:cNvPr id="257" name="Google Shape;257;gf476a9f40f_1_26"/>
          <p:cNvPicPr preferRelativeResize="0"/>
          <p:nvPr/>
        </p:nvPicPr>
        <p:blipFill rotWithShape="1">
          <a:blip r:embed="rId5">
            <a:alphaModFix/>
          </a:blip>
          <a:srcRect b="0" l="0" r="0" t="0"/>
          <a:stretch/>
        </p:blipFill>
        <p:spPr>
          <a:xfrm>
            <a:off x="78350" y="1238500"/>
            <a:ext cx="1619800" cy="377718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1" name="Shape 261"/>
        <p:cNvGrpSpPr/>
        <p:nvPr/>
      </p:nvGrpSpPr>
      <p:grpSpPr>
        <a:xfrm>
          <a:off x="0" y="0"/>
          <a:ext cx="0" cy="0"/>
          <a:chOff x="0" y="0"/>
          <a:chExt cx="0" cy="0"/>
        </a:xfrm>
      </p:grpSpPr>
      <p:sp>
        <p:nvSpPr>
          <p:cNvPr id="262" name="Google Shape;262;g132279f69d6_2_30"/>
          <p:cNvSpPr txBox="1"/>
          <p:nvPr/>
        </p:nvSpPr>
        <p:spPr>
          <a:xfrm>
            <a:off x="3574525" y="1525050"/>
            <a:ext cx="136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Yapay Zekâ</a:t>
            </a:r>
            <a:endParaRPr b="1" i="0" sz="1600" u="none" cap="none" strike="noStrike">
              <a:solidFill>
                <a:srgbClr val="FF99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     Verisi  </a:t>
            </a:r>
            <a:endParaRPr b="1" i="0" sz="1600" u="none" cap="none" strike="noStrike">
              <a:solidFill>
                <a:srgbClr val="FF9900"/>
              </a:solidFill>
              <a:latin typeface="Arial"/>
              <a:ea typeface="Arial"/>
              <a:cs typeface="Arial"/>
              <a:sym typeface="Arial"/>
            </a:endParaRPr>
          </a:p>
        </p:txBody>
      </p:sp>
      <p:sp>
        <p:nvSpPr>
          <p:cNvPr id="263" name="Google Shape;263;g132279f69d6_2_30"/>
          <p:cNvSpPr txBox="1"/>
          <p:nvPr/>
        </p:nvSpPr>
        <p:spPr>
          <a:xfrm>
            <a:off x="3216250" y="4519325"/>
            <a:ext cx="2593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tr" sz="1400" u="none" cap="none" strike="noStrike">
                <a:solidFill>
                  <a:srgbClr val="FF9900"/>
                </a:solidFill>
                <a:latin typeface="Arial"/>
                <a:ea typeface="Arial"/>
                <a:cs typeface="Arial"/>
                <a:sym typeface="Arial"/>
              </a:rPr>
              <a:t>www.yapayzekaverisi.com</a:t>
            </a:r>
            <a:endParaRPr b="1" i="0" sz="1400" u="none" cap="none" strike="noStrike">
              <a:solidFill>
                <a:srgbClr val="FF9900"/>
              </a:solidFill>
              <a:latin typeface="Arial"/>
              <a:ea typeface="Arial"/>
              <a:cs typeface="Arial"/>
              <a:sym typeface="Arial"/>
            </a:endParaRPr>
          </a:p>
        </p:txBody>
      </p:sp>
      <p:sp>
        <p:nvSpPr>
          <p:cNvPr id="264" name="Google Shape;264;g132279f69d6_2_30"/>
          <p:cNvSpPr txBox="1"/>
          <p:nvPr/>
        </p:nvSpPr>
        <p:spPr>
          <a:xfrm>
            <a:off x="3110425" y="2242425"/>
            <a:ext cx="2212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980000"/>
              </a:solidFill>
              <a:latin typeface="Arial"/>
              <a:ea typeface="Arial"/>
              <a:cs typeface="Arial"/>
              <a:sym typeface="Arial"/>
            </a:endParaRPr>
          </a:p>
        </p:txBody>
      </p:sp>
      <p:pic>
        <p:nvPicPr>
          <p:cNvPr id="265" name="Google Shape;265;g132279f69d6_2_30"/>
          <p:cNvPicPr preferRelativeResize="0"/>
          <p:nvPr/>
        </p:nvPicPr>
        <p:blipFill rotWithShape="1">
          <a:blip r:embed="rId4">
            <a:alphaModFix/>
          </a:blip>
          <a:srcRect b="0" l="0" r="0" t="0"/>
          <a:stretch/>
        </p:blipFill>
        <p:spPr>
          <a:xfrm>
            <a:off x="7403950" y="923925"/>
            <a:ext cx="1619800" cy="4136275"/>
          </a:xfrm>
          <a:prstGeom prst="rect">
            <a:avLst/>
          </a:prstGeom>
          <a:noFill/>
          <a:ln>
            <a:noFill/>
          </a:ln>
        </p:spPr>
      </p:pic>
      <p:pic>
        <p:nvPicPr>
          <p:cNvPr id="266" name="Google Shape;266;g132279f69d6_2_30"/>
          <p:cNvPicPr preferRelativeResize="0"/>
          <p:nvPr/>
        </p:nvPicPr>
        <p:blipFill rotWithShape="1">
          <a:blip r:embed="rId5">
            <a:alphaModFix/>
          </a:blip>
          <a:srcRect b="0" l="0" r="0" t="0"/>
          <a:stretch/>
        </p:blipFill>
        <p:spPr>
          <a:xfrm>
            <a:off x="109000" y="1098775"/>
            <a:ext cx="1619800" cy="3733188"/>
          </a:xfrm>
          <a:prstGeom prst="rect">
            <a:avLst/>
          </a:prstGeom>
          <a:noFill/>
          <a:ln>
            <a:noFill/>
          </a:ln>
        </p:spPr>
      </p:pic>
      <p:sp>
        <p:nvSpPr>
          <p:cNvPr id="267" name="Google Shape;267;g132279f69d6_2_30"/>
          <p:cNvSpPr txBox="1"/>
          <p:nvPr/>
        </p:nvSpPr>
        <p:spPr>
          <a:xfrm>
            <a:off x="1771425" y="1956150"/>
            <a:ext cx="50778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tr" sz="1400" u="none" cap="none" strike="noStrike">
                <a:solidFill>
                  <a:srgbClr val="CC4125"/>
                </a:solidFill>
                <a:latin typeface="Times New Roman"/>
                <a:ea typeface="Times New Roman"/>
                <a:cs typeface="Times New Roman"/>
                <a:sym typeface="Times New Roman"/>
              </a:rPr>
              <a:t>Stratejik Öncelik 4-Sosyoekonomik Uyumu Hızlandıracak Düzenlemeleri Yapmak</a:t>
            </a:r>
            <a:endParaRPr b="0" i="0" sz="1200" u="none" cap="none" strike="noStrike">
              <a:solidFill>
                <a:srgbClr val="000000"/>
              </a:solidFill>
              <a:latin typeface="Arial"/>
              <a:ea typeface="Arial"/>
              <a:cs typeface="Arial"/>
              <a:sym typeface="Arial"/>
            </a:endParaRPr>
          </a:p>
        </p:txBody>
      </p:sp>
      <p:sp>
        <p:nvSpPr>
          <p:cNvPr id="268" name="Google Shape;268;g132279f69d6_2_30"/>
          <p:cNvSpPr txBox="1"/>
          <p:nvPr/>
        </p:nvSpPr>
        <p:spPr>
          <a:xfrm>
            <a:off x="1608750" y="2487425"/>
            <a:ext cx="5629500" cy="1647000"/>
          </a:xfrm>
          <a:prstGeom prst="rect">
            <a:avLst/>
          </a:prstGeom>
          <a:noFill/>
          <a:ln>
            <a:noFill/>
          </a:ln>
        </p:spPr>
        <p:txBody>
          <a:bodyPr anchorCtr="0" anchor="t" bIns="91425" lIns="91425" spcFirstLastPara="1" rIns="91425" wrap="square" tIns="91425">
            <a:spAutoFit/>
          </a:bodyPr>
          <a:lstStyle/>
          <a:p>
            <a:pPr indent="457200" lvl="0" marL="0" marR="0" rtl="0" algn="just">
              <a:lnSpc>
                <a:spcPct val="100000"/>
              </a:lnSpc>
              <a:spcBef>
                <a:spcPts val="0"/>
              </a:spcBef>
              <a:spcAft>
                <a:spcPts val="0"/>
              </a:spcAft>
              <a:buClr>
                <a:srgbClr val="000000"/>
              </a:buClr>
              <a:buSzPts val="1200"/>
              <a:buFont typeface="Arial"/>
              <a:buNone/>
            </a:pPr>
            <a:r>
              <a:rPr b="1" i="0" lang="tr" sz="1900" u="none" cap="none" strike="noStrike">
                <a:solidFill>
                  <a:srgbClr val="CC4125"/>
                </a:solidFill>
                <a:latin typeface="Times New Roman"/>
                <a:ea typeface="Times New Roman"/>
                <a:cs typeface="Times New Roman"/>
                <a:sym typeface="Times New Roman"/>
              </a:rPr>
              <a:t>Amaç 4.3.</a:t>
            </a:r>
            <a:r>
              <a:rPr b="1" i="0" lang="tr" sz="1900" u="none" cap="none" strike="noStrike">
                <a:solidFill>
                  <a:srgbClr val="000000"/>
                </a:solidFill>
                <a:latin typeface="Times New Roman"/>
                <a:ea typeface="Times New Roman"/>
                <a:cs typeface="Times New Roman"/>
                <a:sym typeface="Times New Roman"/>
              </a:rPr>
              <a:t> </a:t>
            </a:r>
            <a:r>
              <a:rPr i="0" lang="tr" sz="1900" u="none" cap="none" strike="noStrike">
                <a:solidFill>
                  <a:srgbClr val="000000"/>
                </a:solidFill>
                <a:latin typeface="Times New Roman"/>
                <a:ea typeface="Times New Roman"/>
                <a:cs typeface="Times New Roman"/>
                <a:sym typeface="Times New Roman"/>
              </a:rPr>
              <a:t>YZ teknolojilerinin ve sistemlerinin </a:t>
            </a:r>
            <a:r>
              <a:rPr b="1" i="0" lang="tr" sz="1900" u="none" cap="none" strike="noStrike">
                <a:latin typeface="Times New Roman"/>
                <a:ea typeface="Times New Roman"/>
                <a:cs typeface="Times New Roman"/>
                <a:sym typeface="Times New Roman"/>
              </a:rPr>
              <a:t>sosyoekonomik yapıya</a:t>
            </a:r>
            <a:r>
              <a:rPr i="0" lang="tr" sz="1900" u="none" cap="none" strike="noStrike">
                <a:solidFill>
                  <a:srgbClr val="FF0000"/>
                </a:solidFill>
                <a:latin typeface="Times New Roman"/>
                <a:ea typeface="Times New Roman"/>
                <a:cs typeface="Times New Roman"/>
                <a:sym typeface="Times New Roman"/>
              </a:rPr>
              <a:t> </a:t>
            </a:r>
            <a:r>
              <a:rPr i="0" lang="tr" sz="1900" u="none" cap="none" strike="noStrike">
                <a:solidFill>
                  <a:srgbClr val="000000"/>
                </a:solidFill>
                <a:latin typeface="Times New Roman"/>
                <a:ea typeface="Times New Roman"/>
                <a:cs typeface="Times New Roman"/>
                <a:sym typeface="Times New Roman"/>
              </a:rPr>
              <a:t>etkileri ve riskleri konusunda bilimsel araştırmalar ve </a:t>
            </a:r>
            <a:r>
              <a:rPr b="1" i="0" lang="tr" sz="1900" u="none" cap="none" strike="noStrike">
                <a:solidFill>
                  <a:schemeClr val="dk1"/>
                </a:solidFill>
                <a:latin typeface="Times New Roman"/>
                <a:ea typeface="Times New Roman"/>
                <a:cs typeface="Times New Roman"/>
                <a:sym typeface="Times New Roman"/>
              </a:rPr>
              <a:t>farkındalık düzeyi</a:t>
            </a:r>
            <a:r>
              <a:rPr i="0" lang="tr" sz="1900" u="none" cap="none" strike="noStrike">
                <a:solidFill>
                  <a:srgbClr val="FF0000"/>
                </a:solidFill>
                <a:latin typeface="Times New Roman"/>
                <a:ea typeface="Times New Roman"/>
                <a:cs typeface="Times New Roman"/>
                <a:sym typeface="Times New Roman"/>
              </a:rPr>
              <a:t> </a:t>
            </a:r>
            <a:r>
              <a:rPr i="0" lang="tr" sz="1900" u="none" cap="none" strike="noStrike">
                <a:solidFill>
                  <a:srgbClr val="000000"/>
                </a:solidFill>
                <a:latin typeface="Times New Roman"/>
                <a:ea typeface="Times New Roman"/>
                <a:cs typeface="Times New Roman"/>
                <a:sym typeface="Times New Roman"/>
              </a:rPr>
              <a:t>artırılacaktır. </a:t>
            </a:r>
            <a:endParaRPr i="0" sz="1900" u="none" cap="none" strike="noStrike">
              <a:solidFill>
                <a:srgbClr val="000000"/>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1200"/>
              <a:buFont typeface="Arial"/>
              <a:buNone/>
            </a:pPr>
            <a:r>
              <a:t/>
            </a:r>
            <a:endParaRPr b="0" i="0" sz="19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4" name="Shape 64"/>
        <p:cNvGrpSpPr/>
        <p:nvPr/>
      </p:nvGrpSpPr>
      <p:grpSpPr>
        <a:xfrm>
          <a:off x="0" y="0"/>
          <a:ext cx="0" cy="0"/>
          <a:chOff x="0" y="0"/>
          <a:chExt cx="0" cy="0"/>
        </a:xfrm>
      </p:grpSpPr>
      <p:sp>
        <p:nvSpPr>
          <p:cNvPr id="65" name="Google Shape;65;gf476a9f40f_1_10"/>
          <p:cNvSpPr txBox="1"/>
          <p:nvPr/>
        </p:nvSpPr>
        <p:spPr>
          <a:xfrm>
            <a:off x="3574525" y="1525050"/>
            <a:ext cx="136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Yapay Zekâ</a:t>
            </a:r>
            <a:endParaRPr b="1" i="0" sz="1600" u="none" cap="none" strike="noStrike">
              <a:solidFill>
                <a:srgbClr val="FF99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     Verisi  </a:t>
            </a:r>
            <a:endParaRPr b="1" i="0" sz="1600" u="none" cap="none" strike="noStrike">
              <a:solidFill>
                <a:srgbClr val="FF9900"/>
              </a:solidFill>
              <a:latin typeface="Arial"/>
              <a:ea typeface="Arial"/>
              <a:cs typeface="Arial"/>
              <a:sym typeface="Arial"/>
            </a:endParaRPr>
          </a:p>
        </p:txBody>
      </p:sp>
      <p:sp>
        <p:nvSpPr>
          <p:cNvPr id="66" name="Google Shape;66;gf476a9f40f_1_10"/>
          <p:cNvSpPr txBox="1"/>
          <p:nvPr/>
        </p:nvSpPr>
        <p:spPr>
          <a:xfrm>
            <a:off x="3216250" y="4519325"/>
            <a:ext cx="2593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tr" sz="1400" u="none" cap="none" strike="noStrike">
                <a:solidFill>
                  <a:srgbClr val="FF9900"/>
                </a:solidFill>
                <a:latin typeface="Arial"/>
                <a:ea typeface="Arial"/>
                <a:cs typeface="Arial"/>
                <a:sym typeface="Arial"/>
              </a:rPr>
              <a:t>www.yapayzekaverisi.com</a:t>
            </a:r>
            <a:endParaRPr b="1" i="0" sz="1400" u="none" cap="none" strike="noStrike">
              <a:solidFill>
                <a:srgbClr val="FF9900"/>
              </a:solidFill>
              <a:latin typeface="Arial"/>
              <a:ea typeface="Arial"/>
              <a:cs typeface="Arial"/>
              <a:sym typeface="Arial"/>
            </a:endParaRPr>
          </a:p>
        </p:txBody>
      </p:sp>
      <p:sp>
        <p:nvSpPr>
          <p:cNvPr id="67" name="Google Shape;67;gf476a9f40f_1_10"/>
          <p:cNvSpPr txBox="1"/>
          <p:nvPr/>
        </p:nvSpPr>
        <p:spPr>
          <a:xfrm>
            <a:off x="3110425" y="2242425"/>
            <a:ext cx="2212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980000"/>
              </a:solidFill>
              <a:latin typeface="Arial"/>
              <a:ea typeface="Arial"/>
              <a:cs typeface="Arial"/>
              <a:sym typeface="Arial"/>
            </a:endParaRPr>
          </a:p>
        </p:txBody>
      </p:sp>
      <p:sp>
        <p:nvSpPr>
          <p:cNvPr id="68" name="Google Shape;68;gf476a9f40f_1_10"/>
          <p:cNvSpPr txBox="1"/>
          <p:nvPr/>
        </p:nvSpPr>
        <p:spPr>
          <a:xfrm>
            <a:off x="1536175" y="2088525"/>
            <a:ext cx="53613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tr" sz="2400" u="none" cap="none" strike="noStrike">
                <a:solidFill>
                  <a:srgbClr val="CC4125"/>
                </a:solidFill>
                <a:latin typeface="Times New Roman"/>
                <a:ea typeface="Times New Roman"/>
                <a:cs typeface="Times New Roman"/>
                <a:sym typeface="Times New Roman"/>
              </a:rPr>
              <a:t>2023 Eğitim Vizyonu</a:t>
            </a:r>
            <a:endParaRPr b="1" i="0" sz="2400" u="none" cap="none" strike="noStrike">
              <a:solidFill>
                <a:srgbClr val="CC4125"/>
              </a:solidFill>
              <a:latin typeface="Times New Roman"/>
              <a:ea typeface="Times New Roman"/>
              <a:cs typeface="Times New Roman"/>
              <a:sym typeface="Times New Roman"/>
            </a:endParaRPr>
          </a:p>
        </p:txBody>
      </p:sp>
      <p:sp>
        <p:nvSpPr>
          <p:cNvPr id="69" name="Google Shape;69;gf476a9f40f_1_10"/>
          <p:cNvSpPr txBox="1"/>
          <p:nvPr/>
        </p:nvSpPr>
        <p:spPr>
          <a:xfrm>
            <a:off x="1626750" y="2571750"/>
            <a:ext cx="5777100" cy="1293000"/>
          </a:xfrm>
          <a:prstGeom prst="rect">
            <a:avLst/>
          </a:prstGeom>
          <a:noFill/>
          <a:ln>
            <a:noFill/>
          </a:ln>
        </p:spPr>
        <p:txBody>
          <a:bodyPr anchorCtr="0" anchor="t" bIns="91425" lIns="91425" spcFirstLastPara="1" rIns="91425" wrap="square" tIns="91425">
            <a:spAutoFit/>
          </a:bodyPr>
          <a:lstStyle/>
          <a:p>
            <a:pPr indent="457200" lvl="0" marL="0" marR="0" rtl="0" algn="just">
              <a:lnSpc>
                <a:spcPct val="100000"/>
              </a:lnSpc>
              <a:spcBef>
                <a:spcPts val="0"/>
              </a:spcBef>
              <a:spcAft>
                <a:spcPts val="0"/>
              </a:spcAft>
              <a:buClr>
                <a:srgbClr val="000000"/>
              </a:buClr>
              <a:buSzPts val="1200"/>
              <a:buFont typeface="Arial"/>
              <a:buNone/>
            </a:pPr>
            <a:r>
              <a:rPr b="0" i="0" lang="tr" sz="1800" u="none" cap="none" strike="noStrike">
                <a:solidFill>
                  <a:srgbClr val="000000"/>
                </a:solidFill>
                <a:latin typeface="Times New Roman"/>
                <a:ea typeface="Times New Roman"/>
                <a:cs typeface="Times New Roman"/>
                <a:sym typeface="Times New Roman"/>
              </a:rPr>
              <a:t>“Çağın ve geleceğin becerileriyle donanmış ve bu donanımı </a:t>
            </a:r>
            <a:r>
              <a:rPr b="1" i="0" lang="tr" sz="1800" u="none" cap="none" strike="noStrike">
                <a:solidFill>
                  <a:srgbClr val="000000"/>
                </a:solidFill>
                <a:latin typeface="Times New Roman"/>
                <a:ea typeface="Times New Roman"/>
                <a:cs typeface="Times New Roman"/>
                <a:sym typeface="Times New Roman"/>
              </a:rPr>
              <a:t>insanlık hayrına </a:t>
            </a:r>
            <a:r>
              <a:rPr b="0" i="0" lang="tr" sz="1800" u="none" cap="none" strike="noStrike">
                <a:solidFill>
                  <a:srgbClr val="000000"/>
                </a:solidFill>
                <a:latin typeface="Times New Roman"/>
                <a:ea typeface="Times New Roman"/>
                <a:cs typeface="Times New Roman"/>
                <a:sym typeface="Times New Roman"/>
              </a:rPr>
              <a:t>sarf edebilen, bilime sevdalı, kültüre meraklı ve duyarlı, </a:t>
            </a:r>
            <a:r>
              <a:rPr b="1" i="0" lang="tr" sz="1800" u="none" cap="none" strike="noStrike">
                <a:solidFill>
                  <a:srgbClr val="000000"/>
                </a:solidFill>
                <a:latin typeface="Times New Roman"/>
                <a:ea typeface="Times New Roman"/>
                <a:cs typeface="Times New Roman"/>
                <a:sym typeface="Times New Roman"/>
              </a:rPr>
              <a:t>nitelikli, ahlaklı </a:t>
            </a:r>
            <a:r>
              <a:rPr b="0" i="0" lang="tr" sz="1800" u="none" cap="none" strike="noStrike">
                <a:solidFill>
                  <a:srgbClr val="000000"/>
                </a:solidFill>
                <a:latin typeface="Times New Roman"/>
                <a:ea typeface="Times New Roman"/>
                <a:cs typeface="Times New Roman"/>
                <a:sym typeface="Times New Roman"/>
              </a:rPr>
              <a:t>bireyler yetiştirmek”(UYZS, s:38)</a:t>
            </a:r>
            <a:endParaRPr b="0" i="0" sz="1800" u="none" cap="none" strike="noStrike">
              <a:solidFill>
                <a:srgbClr val="000000"/>
              </a:solidFill>
              <a:latin typeface="Times New Roman"/>
              <a:ea typeface="Times New Roman"/>
              <a:cs typeface="Times New Roman"/>
              <a:sym typeface="Times New Roman"/>
            </a:endParaRPr>
          </a:p>
        </p:txBody>
      </p:sp>
      <p:pic>
        <p:nvPicPr>
          <p:cNvPr id="70" name="Google Shape;70;gf476a9f40f_1_10"/>
          <p:cNvPicPr preferRelativeResize="0"/>
          <p:nvPr/>
        </p:nvPicPr>
        <p:blipFill rotWithShape="1">
          <a:blip r:embed="rId4">
            <a:alphaModFix/>
          </a:blip>
          <a:srcRect b="0" l="0" r="0" t="0"/>
          <a:stretch/>
        </p:blipFill>
        <p:spPr>
          <a:xfrm>
            <a:off x="78350" y="1238500"/>
            <a:ext cx="1619800" cy="3777182"/>
          </a:xfrm>
          <a:prstGeom prst="rect">
            <a:avLst/>
          </a:prstGeom>
          <a:noFill/>
          <a:ln>
            <a:noFill/>
          </a:ln>
        </p:spPr>
      </p:pic>
      <p:pic>
        <p:nvPicPr>
          <p:cNvPr id="71" name="Google Shape;71;gf476a9f40f_1_10"/>
          <p:cNvPicPr preferRelativeResize="0"/>
          <p:nvPr/>
        </p:nvPicPr>
        <p:blipFill rotWithShape="1">
          <a:blip r:embed="rId5">
            <a:alphaModFix/>
          </a:blip>
          <a:srcRect b="0" l="0" r="0" t="0"/>
          <a:stretch/>
        </p:blipFill>
        <p:spPr>
          <a:xfrm>
            <a:off x="7327550" y="785125"/>
            <a:ext cx="1729250" cy="4134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2" name="Shape 272"/>
        <p:cNvGrpSpPr/>
        <p:nvPr/>
      </p:nvGrpSpPr>
      <p:grpSpPr>
        <a:xfrm>
          <a:off x="0" y="0"/>
          <a:ext cx="0" cy="0"/>
          <a:chOff x="0" y="0"/>
          <a:chExt cx="0" cy="0"/>
        </a:xfrm>
      </p:grpSpPr>
      <p:sp>
        <p:nvSpPr>
          <p:cNvPr id="273" name="Google Shape;273;gf476a9f40f_2_109"/>
          <p:cNvSpPr txBox="1"/>
          <p:nvPr/>
        </p:nvSpPr>
        <p:spPr>
          <a:xfrm>
            <a:off x="3574525" y="1525050"/>
            <a:ext cx="136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Yapay Zekâ</a:t>
            </a:r>
            <a:endParaRPr b="1" i="0" sz="1600" u="none" cap="none" strike="noStrike">
              <a:solidFill>
                <a:srgbClr val="FF99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     Verisi  </a:t>
            </a:r>
            <a:endParaRPr b="1" i="0" sz="1600" u="none" cap="none" strike="noStrike">
              <a:solidFill>
                <a:srgbClr val="FF9900"/>
              </a:solidFill>
              <a:latin typeface="Arial"/>
              <a:ea typeface="Arial"/>
              <a:cs typeface="Arial"/>
              <a:sym typeface="Arial"/>
            </a:endParaRPr>
          </a:p>
        </p:txBody>
      </p:sp>
      <p:sp>
        <p:nvSpPr>
          <p:cNvPr id="274" name="Google Shape;274;gf476a9f40f_2_109"/>
          <p:cNvSpPr txBox="1"/>
          <p:nvPr/>
        </p:nvSpPr>
        <p:spPr>
          <a:xfrm>
            <a:off x="3216250" y="4519325"/>
            <a:ext cx="2593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tr" sz="1400" u="none" cap="none" strike="noStrike">
                <a:solidFill>
                  <a:srgbClr val="FF9900"/>
                </a:solidFill>
                <a:latin typeface="Arial"/>
                <a:ea typeface="Arial"/>
                <a:cs typeface="Arial"/>
                <a:sym typeface="Arial"/>
              </a:rPr>
              <a:t>www.yapayzekaverisi.com</a:t>
            </a:r>
            <a:endParaRPr b="1" i="0" sz="1400" u="none" cap="none" strike="noStrike">
              <a:solidFill>
                <a:srgbClr val="FF9900"/>
              </a:solidFill>
              <a:latin typeface="Arial"/>
              <a:ea typeface="Arial"/>
              <a:cs typeface="Arial"/>
              <a:sym typeface="Arial"/>
            </a:endParaRPr>
          </a:p>
        </p:txBody>
      </p:sp>
      <p:sp>
        <p:nvSpPr>
          <p:cNvPr id="275" name="Google Shape;275;gf476a9f40f_2_109"/>
          <p:cNvSpPr txBox="1"/>
          <p:nvPr/>
        </p:nvSpPr>
        <p:spPr>
          <a:xfrm>
            <a:off x="1728800" y="2242425"/>
            <a:ext cx="5675100" cy="831300"/>
          </a:xfrm>
          <a:prstGeom prst="rect">
            <a:avLst/>
          </a:prstGeom>
          <a:noFill/>
          <a:ln>
            <a:noFill/>
          </a:ln>
        </p:spPr>
        <p:txBody>
          <a:bodyPr anchorCtr="0" anchor="t" bIns="91425" lIns="91425" spcFirstLastPara="1" rIns="91425" wrap="square" tIns="91425">
            <a:spAutoFit/>
          </a:bodyPr>
          <a:lstStyle/>
          <a:p>
            <a:pPr indent="361950" lvl="0" marL="0" marR="0" rtl="0" algn="just">
              <a:lnSpc>
                <a:spcPct val="100000"/>
              </a:lnSpc>
              <a:spcBef>
                <a:spcPts val="0"/>
              </a:spcBef>
              <a:spcAft>
                <a:spcPts val="0"/>
              </a:spcAft>
              <a:buClr>
                <a:srgbClr val="000000"/>
              </a:buClr>
              <a:buSzPts val="1400"/>
              <a:buFont typeface="Arial"/>
              <a:buNone/>
            </a:pPr>
            <a:r>
              <a:rPr b="1" i="0" lang="tr" sz="1400" u="none" cap="none" strike="noStrike">
                <a:solidFill>
                  <a:srgbClr val="CC4125"/>
                </a:solidFill>
                <a:latin typeface="Times New Roman"/>
                <a:ea typeface="Times New Roman"/>
                <a:cs typeface="Times New Roman"/>
                <a:sym typeface="Times New Roman"/>
              </a:rPr>
              <a:t>Amaç 1.4.</a:t>
            </a:r>
            <a:r>
              <a:rPr b="1" i="0" lang="tr" sz="1400" u="none" cap="none" strike="noStrike">
                <a:solidFill>
                  <a:schemeClr val="dk1"/>
                </a:solidFill>
                <a:latin typeface="Times New Roman"/>
                <a:ea typeface="Times New Roman"/>
                <a:cs typeface="Times New Roman"/>
                <a:sym typeface="Times New Roman"/>
              </a:rPr>
              <a:t> </a:t>
            </a:r>
            <a:r>
              <a:rPr b="1" i="0" lang="tr" sz="1400" u="none" cap="none" strike="noStrike">
                <a:solidFill>
                  <a:schemeClr val="dk1"/>
                </a:solidFill>
                <a:latin typeface="Times New Roman"/>
                <a:ea typeface="Times New Roman"/>
                <a:cs typeface="Times New Roman"/>
                <a:sym typeface="Times New Roman"/>
              </a:rPr>
              <a:t>Yükseköğretim öncesi</a:t>
            </a:r>
            <a:r>
              <a:rPr b="1" i="0" lang="tr" sz="1400" u="none" cap="none" strike="noStrike">
                <a:solidFill>
                  <a:srgbClr val="CC4125"/>
                </a:solidFill>
                <a:latin typeface="Times New Roman"/>
                <a:ea typeface="Times New Roman"/>
                <a:cs typeface="Times New Roman"/>
                <a:sym typeface="Times New Roman"/>
              </a:rPr>
              <a:t> gençlerin ilgi, yetenek ve mizaçları doğrultusunda, eğitim düzeylerine uygun şekilde algoritmik düşünme, kodlama ve YZ uygulamalı eğitimi almaları sağlanacaktır.</a:t>
            </a:r>
            <a:endParaRPr b="1" i="0" sz="1400" u="none" cap="none" strike="noStrike">
              <a:solidFill>
                <a:srgbClr val="CC4125"/>
              </a:solidFill>
              <a:latin typeface="Times New Roman"/>
              <a:ea typeface="Times New Roman"/>
              <a:cs typeface="Times New Roman"/>
              <a:sym typeface="Times New Roman"/>
            </a:endParaRPr>
          </a:p>
        </p:txBody>
      </p:sp>
      <p:sp>
        <p:nvSpPr>
          <p:cNvPr id="276" name="Google Shape;276;gf476a9f40f_2_109"/>
          <p:cNvSpPr txBox="1"/>
          <p:nvPr/>
        </p:nvSpPr>
        <p:spPr>
          <a:xfrm>
            <a:off x="1805375" y="3114000"/>
            <a:ext cx="5559600" cy="1108200"/>
          </a:xfrm>
          <a:prstGeom prst="rect">
            <a:avLst/>
          </a:prstGeom>
          <a:noFill/>
          <a:ln>
            <a:noFill/>
          </a:ln>
        </p:spPr>
        <p:txBody>
          <a:bodyPr anchorCtr="0" anchor="t" bIns="91425" lIns="91425" spcFirstLastPara="1" rIns="91425" wrap="square" tIns="91425">
            <a:spAutoFit/>
          </a:bodyPr>
          <a:lstStyle/>
          <a:p>
            <a:pPr indent="360000" lvl="0" marL="0" marR="0" rtl="0" algn="just">
              <a:lnSpc>
                <a:spcPct val="100000"/>
              </a:lnSpc>
              <a:spcBef>
                <a:spcPts val="0"/>
              </a:spcBef>
              <a:spcAft>
                <a:spcPts val="0"/>
              </a:spcAft>
              <a:buClr>
                <a:srgbClr val="000000"/>
              </a:buClr>
              <a:buSzPts val="1400"/>
              <a:buFont typeface="Arial"/>
              <a:buNone/>
            </a:pPr>
            <a:r>
              <a:rPr b="1" i="0" lang="tr" sz="1400" u="none" cap="none" strike="noStrike">
                <a:solidFill>
                  <a:srgbClr val="000000"/>
                </a:solidFill>
                <a:latin typeface="Arial"/>
                <a:ea typeface="Arial"/>
                <a:cs typeface="Arial"/>
                <a:sym typeface="Arial"/>
              </a:rPr>
              <a:t>T.5. </a:t>
            </a:r>
            <a:r>
              <a:rPr b="0" i="0" lang="tr" sz="1500" u="none" cap="none" strike="noStrike">
                <a:solidFill>
                  <a:srgbClr val="000000"/>
                </a:solidFill>
                <a:latin typeface="Times New Roman"/>
                <a:ea typeface="Times New Roman"/>
                <a:cs typeface="Times New Roman"/>
                <a:sym typeface="Times New Roman"/>
              </a:rPr>
              <a:t>Algoritmik düşünme, kodlama ve Yapay Zekâ uygulamalı eğitim konularına yönelik </a:t>
            </a:r>
            <a:r>
              <a:rPr b="1" i="0" lang="tr" sz="1500" u="none" cap="none" strike="noStrike">
                <a:solidFill>
                  <a:srgbClr val="000000"/>
                </a:solidFill>
                <a:latin typeface="Times New Roman"/>
                <a:ea typeface="Times New Roman"/>
                <a:cs typeface="Times New Roman"/>
                <a:sym typeface="Times New Roman"/>
              </a:rPr>
              <a:t>farkındalık artırıcı</a:t>
            </a:r>
            <a:r>
              <a:rPr b="0" i="0" lang="tr" sz="1500" u="none" cap="none" strike="noStrike">
                <a:solidFill>
                  <a:srgbClr val="000000"/>
                </a:solidFill>
                <a:latin typeface="Times New Roman"/>
                <a:ea typeface="Times New Roman"/>
                <a:cs typeface="Times New Roman"/>
                <a:sym typeface="Times New Roman"/>
              </a:rPr>
              <a:t> dijital içerikler geliştirilecek ve yetkinlik artırmak üzere sosyal etkinlikler düzenlenecektir.</a:t>
            </a:r>
            <a:endParaRPr b="0" i="0" sz="1500" u="none" cap="none" strike="noStrike">
              <a:solidFill>
                <a:srgbClr val="000000"/>
              </a:solidFill>
              <a:latin typeface="Times New Roman"/>
              <a:ea typeface="Times New Roman"/>
              <a:cs typeface="Times New Roman"/>
              <a:sym typeface="Times New Roman"/>
            </a:endParaRPr>
          </a:p>
        </p:txBody>
      </p:sp>
      <p:sp>
        <p:nvSpPr>
          <p:cNvPr id="277" name="Google Shape;277;gf476a9f40f_2_109"/>
          <p:cNvSpPr txBox="1"/>
          <p:nvPr/>
        </p:nvSpPr>
        <p:spPr>
          <a:xfrm>
            <a:off x="4028925" y="4239375"/>
            <a:ext cx="3281100" cy="3540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b="0" i="0" lang="tr" sz="1100" u="none" cap="none" strike="noStrike">
                <a:solidFill>
                  <a:schemeClr val="dk1"/>
                </a:solidFill>
                <a:latin typeface="Times New Roman"/>
                <a:ea typeface="Times New Roman"/>
                <a:cs typeface="Times New Roman"/>
                <a:sym typeface="Times New Roman"/>
              </a:rPr>
              <a:t>Kaynak : Ulusal Yapay Zekâ Stratejisi s:73</a:t>
            </a:r>
            <a:endParaRPr b="0" i="0" sz="1100" u="none" cap="none" strike="noStrike">
              <a:solidFill>
                <a:schemeClr val="dk1"/>
              </a:solidFill>
              <a:latin typeface="Times New Roman"/>
              <a:ea typeface="Times New Roman"/>
              <a:cs typeface="Times New Roman"/>
              <a:sym typeface="Times New Roman"/>
            </a:endParaRPr>
          </a:p>
        </p:txBody>
      </p:sp>
      <p:pic>
        <p:nvPicPr>
          <p:cNvPr id="278" name="Google Shape;278;gf476a9f40f_2_109"/>
          <p:cNvPicPr preferRelativeResize="0"/>
          <p:nvPr/>
        </p:nvPicPr>
        <p:blipFill rotWithShape="1">
          <a:blip r:embed="rId4">
            <a:alphaModFix/>
          </a:blip>
          <a:srcRect b="0" l="0" r="0" t="0"/>
          <a:stretch/>
        </p:blipFill>
        <p:spPr>
          <a:xfrm>
            <a:off x="78350" y="1238500"/>
            <a:ext cx="1619800" cy="3777182"/>
          </a:xfrm>
          <a:prstGeom prst="rect">
            <a:avLst/>
          </a:prstGeom>
          <a:noFill/>
          <a:ln>
            <a:noFill/>
          </a:ln>
        </p:spPr>
      </p:pic>
      <p:pic>
        <p:nvPicPr>
          <p:cNvPr id="279" name="Google Shape;279;gf476a9f40f_2_109"/>
          <p:cNvPicPr preferRelativeResize="0"/>
          <p:nvPr/>
        </p:nvPicPr>
        <p:blipFill rotWithShape="1">
          <a:blip r:embed="rId5">
            <a:alphaModFix/>
          </a:blip>
          <a:srcRect b="0" l="0" r="0" t="0"/>
          <a:stretch/>
        </p:blipFill>
        <p:spPr>
          <a:xfrm>
            <a:off x="7327550" y="785125"/>
            <a:ext cx="1729250" cy="4134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3" name="Shape 283"/>
        <p:cNvGrpSpPr/>
        <p:nvPr/>
      </p:nvGrpSpPr>
      <p:grpSpPr>
        <a:xfrm>
          <a:off x="0" y="0"/>
          <a:ext cx="0" cy="0"/>
          <a:chOff x="0" y="0"/>
          <a:chExt cx="0" cy="0"/>
        </a:xfrm>
      </p:grpSpPr>
      <p:sp>
        <p:nvSpPr>
          <p:cNvPr id="284" name="Google Shape;284;gf476a9f40f_2_184"/>
          <p:cNvSpPr txBox="1"/>
          <p:nvPr/>
        </p:nvSpPr>
        <p:spPr>
          <a:xfrm>
            <a:off x="1824200" y="2202300"/>
            <a:ext cx="5579700" cy="877200"/>
          </a:xfrm>
          <a:prstGeom prst="rect">
            <a:avLst/>
          </a:prstGeom>
          <a:noFill/>
          <a:ln>
            <a:noFill/>
          </a:ln>
        </p:spPr>
        <p:txBody>
          <a:bodyPr anchorCtr="0" anchor="t" bIns="91425" lIns="91425" spcFirstLastPara="1" rIns="91425" wrap="square" tIns="91425">
            <a:spAutoFit/>
          </a:bodyPr>
          <a:lstStyle/>
          <a:p>
            <a:pPr indent="540000" lvl="0" marL="0" marR="0" rtl="0" algn="just">
              <a:lnSpc>
                <a:spcPct val="100000"/>
              </a:lnSpc>
              <a:spcBef>
                <a:spcPts val="0"/>
              </a:spcBef>
              <a:spcAft>
                <a:spcPts val="0"/>
              </a:spcAft>
              <a:buClr>
                <a:srgbClr val="000000"/>
              </a:buClr>
              <a:buSzPts val="1800"/>
              <a:buFont typeface="Arial"/>
              <a:buNone/>
            </a:pPr>
            <a:r>
              <a:rPr b="1" i="0" lang="tr" sz="1500" u="none" cap="none" strike="noStrike">
                <a:solidFill>
                  <a:srgbClr val="CC4125"/>
                </a:solidFill>
                <a:latin typeface="Times New Roman"/>
                <a:ea typeface="Times New Roman"/>
                <a:cs typeface="Times New Roman"/>
                <a:sym typeface="Times New Roman"/>
              </a:rPr>
              <a:t>Amaç 4.3. YZ teknolojilerinin ve sistemlerinin sosyoekonomik yapıya etkileri ve riskleri konusunda bilimsel araştırmalar ve farkındalık düzeyi artırılacaktır.</a:t>
            </a:r>
            <a:endParaRPr b="1" i="0" sz="1500" u="none" cap="none" strike="noStrike">
              <a:solidFill>
                <a:srgbClr val="CC4125"/>
              </a:solidFill>
              <a:latin typeface="Times New Roman"/>
              <a:ea typeface="Times New Roman"/>
              <a:cs typeface="Times New Roman"/>
              <a:sym typeface="Times New Roman"/>
            </a:endParaRPr>
          </a:p>
        </p:txBody>
      </p:sp>
      <p:sp>
        <p:nvSpPr>
          <p:cNvPr id="285" name="Google Shape;285;gf476a9f40f_2_184"/>
          <p:cNvSpPr txBox="1"/>
          <p:nvPr/>
        </p:nvSpPr>
        <p:spPr>
          <a:xfrm>
            <a:off x="3618925" y="1569450"/>
            <a:ext cx="136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Yapay Zekâ</a:t>
            </a:r>
            <a:endParaRPr b="1" i="0" sz="1600" u="none" cap="none" strike="noStrike">
              <a:solidFill>
                <a:srgbClr val="FF99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     Verisi  </a:t>
            </a:r>
            <a:endParaRPr b="1" i="0" sz="1600" u="none" cap="none" strike="noStrike">
              <a:solidFill>
                <a:srgbClr val="FF9900"/>
              </a:solidFill>
              <a:latin typeface="Arial"/>
              <a:ea typeface="Arial"/>
              <a:cs typeface="Arial"/>
              <a:sym typeface="Arial"/>
            </a:endParaRPr>
          </a:p>
        </p:txBody>
      </p:sp>
      <p:sp>
        <p:nvSpPr>
          <p:cNvPr id="286" name="Google Shape;286;gf476a9f40f_2_184"/>
          <p:cNvSpPr txBox="1"/>
          <p:nvPr/>
        </p:nvSpPr>
        <p:spPr>
          <a:xfrm>
            <a:off x="3216250" y="4519325"/>
            <a:ext cx="2593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tr" sz="1400" u="none" cap="none" strike="noStrike">
                <a:solidFill>
                  <a:srgbClr val="FF9900"/>
                </a:solidFill>
                <a:latin typeface="Arial"/>
                <a:ea typeface="Arial"/>
                <a:cs typeface="Arial"/>
                <a:sym typeface="Arial"/>
              </a:rPr>
              <a:t>www.yapayzekaverisi.com</a:t>
            </a:r>
            <a:endParaRPr b="1" i="0" sz="1400" u="none" cap="none" strike="noStrike">
              <a:solidFill>
                <a:srgbClr val="FF9900"/>
              </a:solidFill>
              <a:latin typeface="Arial"/>
              <a:ea typeface="Arial"/>
              <a:cs typeface="Arial"/>
              <a:sym typeface="Arial"/>
            </a:endParaRPr>
          </a:p>
        </p:txBody>
      </p:sp>
      <p:pic>
        <p:nvPicPr>
          <p:cNvPr id="287" name="Google Shape;287;gf476a9f40f_2_184"/>
          <p:cNvPicPr preferRelativeResize="0"/>
          <p:nvPr/>
        </p:nvPicPr>
        <p:blipFill rotWithShape="1">
          <a:blip r:embed="rId4">
            <a:alphaModFix/>
          </a:blip>
          <a:srcRect b="0" l="0" r="0" t="0"/>
          <a:stretch/>
        </p:blipFill>
        <p:spPr>
          <a:xfrm>
            <a:off x="42150" y="898200"/>
            <a:ext cx="1729250" cy="4177149"/>
          </a:xfrm>
          <a:prstGeom prst="rect">
            <a:avLst/>
          </a:prstGeom>
          <a:noFill/>
          <a:ln>
            <a:noFill/>
          </a:ln>
        </p:spPr>
      </p:pic>
      <p:pic>
        <p:nvPicPr>
          <p:cNvPr id="288" name="Google Shape;288;gf476a9f40f_2_184"/>
          <p:cNvPicPr preferRelativeResize="0"/>
          <p:nvPr/>
        </p:nvPicPr>
        <p:blipFill rotWithShape="1">
          <a:blip r:embed="rId5">
            <a:alphaModFix/>
          </a:blip>
          <a:srcRect b="0" l="0" r="0" t="0"/>
          <a:stretch/>
        </p:blipFill>
        <p:spPr>
          <a:xfrm>
            <a:off x="7403950" y="923925"/>
            <a:ext cx="1619800" cy="4136275"/>
          </a:xfrm>
          <a:prstGeom prst="rect">
            <a:avLst/>
          </a:prstGeom>
          <a:noFill/>
          <a:ln>
            <a:noFill/>
          </a:ln>
        </p:spPr>
      </p:pic>
      <p:sp>
        <p:nvSpPr>
          <p:cNvPr id="289" name="Google Shape;289;gf476a9f40f_2_184"/>
          <p:cNvSpPr txBox="1"/>
          <p:nvPr/>
        </p:nvSpPr>
        <p:spPr>
          <a:xfrm>
            <a:off x="4028925" y="4239375"/>
            <a:ext cx="3281100" cy="3540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b="0" i="0" lang="tr" sz="1100" u="none" cap="none" strike="noStrike">
                <a:solidFill>
                  <a:schemeClr val="dk1"/>
                </a:solidFill>
                <a:latin typeface="Times New Roman"/>
                <a:ea typeface="Times New Roman"/>
                <a:cs typeface="Times New Roman"/>
                <a:sym typeface="Times New Roman"/>
              </a:rPr>
              <a:t>Kaynak : Ulusal Yapay Zekâ Stratejisi s:73</a:t>
            </a:r>
            <a:endParaRPr b="0" i="0" sz="1100" u="none" cap="none" strike="noStrike">
              <a:solidFill>
                <a:schemeClr val="dk1"/>
              </a:solidFill>
              <a:latin typeface="Times New Roman"/>
              <a:ea typeface="Times New Roman"/>
              <a:cs typeface="Times New Roman"/>
              <a:sym typeface="Times New Roman"/>
            </a:endParaRPr>
          </a:p>
        </p:txBody>
      </p:sp>
      <p:sp>
        <p:nvSpPr>
          <p:cNvPr id="290" name="Google Shape;290;gf476a9f40f_2_184"/>
          <p:cNvSpPr txBox="1"/>
          <p:nvPr/>
        </p:nvSpPr>
        <p:spPr>
          <a:xfrm>
            <a:off x="1701975" y="3079500"/>
            <a:ext cx="5773500" cy="1293000"/>
          </a:xfrm>
          <a:prstGeom prst="rect">
            <a:avLst/>
          </a:prstGeom>
          <a:noFill/>
          <a:ln>
            <a:noFill/>
          </a:ln>
        </p:spPr>
        <p:txBody>
          <a:bodyPr anchorCtr="0" anchor="t" bIns="91425" lIns="91425" spcFirstLastPara="1" rIns="91425" wrap="square" tIns="91425">
            <a:spAutoFit/>
          </a:bodyPr>
          <a:lstStyle/>
          <a:p>
            <a:pPr indent="450000" lvl="0" marL="0" marR="0" rtl="0" algn="just">
              <a:lnSpc>
                <a:spcPct val="100000"/>
              </a:lnSpc>
              <a:spcBef>
                <a:spcPts val="0"/>
              </a:spcBef>
              <a:spcAft>
                <a:spcPts val="0"/>
              </a:spcAft>
              <a:buClr>
                <a:srgbClr val="000000"/>
              </a:buClr>
              <a:buSzPts val="1500"/>
              <a:buFont typeface="Arial"/>
              <a:buNone/>
            </a:pPr>
            <a:r>
              <a:rPr b="1" i="0" lang="tr" sz="1500" u="none" cap="none" strike="noStrike">
                <a:solidFill>
                  <a:srgbClr val="000000"/>
                </a:solidFill>
                <a:latin typeface="Times New Roman"/>
                <a:ea typeface="Times New Roman"/>
                <a:cs typeface="Times New Roman"/>
                <a:sym typeface="Times New Roman"/>
              </a:rPr>
              <a:t>T.4.</a:t>
            </a:r>
            <a:r>
              <a:rPr b="0" i="0" lang="tr" sz="1500" u="none" cap="none" strike="noStrike">
                <a:solidFill>
                  <a:srgbClr val="000000"/>
                </a:solidFill>
                <a:latin typeface="Times New Roman"/>
                <a:ea typeface="Times New Roman"/>
                <a:cs typeface="Times New Roman"/>
                <a:sym typeface="Times New Roman"/>
              </a:rPr>
              <a:t> Kamu kurum ve kuruluşları, özel sektör, üniversite ve STK iş birliğinde; akademik ve </a:t>
            </a:r>
            <a:r>
              <a:rPr b="1" i="0" lang="tr" sz="1500" u="none" cap="none" strike="noStrike">
                <a:solidFill>
                  <a:srgbClr val="000000"/>
                </a:solidFill>
                <a:latin typeface="Times New Roman"/>
                <a:ea typeface="Times New Roman"/>
                <a:cs typeface="Times New Roman"/>
                <a:sym typeface="Times New Roman"/>
              </a:rPr>
              <a:t>farkındalık amaçlı YZ Haftası </a:t>
            </a:r>
            <a:r>
              <a:rPr b="0" i="0" lang="tr" sz="1500" u="none" cap="none" strike="noStrike">
                <a:solidFill>
                  <a:srgbClr val="000000"/>
                </a:solidFill>
                <a:latin typeface="Times New Roman"/>
                <a:ea typeface="Times New Roman"/>
                <a:cs typeface="Times New Roman"/>
                <a:sym typeface="Times New Roman"/>
              </a:rPr>
              <a:t>etkinlikleri düzenlenecektir.</a:t>
            </a:r>
            <a:endParaRPr b="0" i="0" sz="1500" u="none" cap="none" strike="noStrike">
              <a:solidFill>
                <a:srgbClr val="000000"/>
              </a:solidFill>
              <a:latin typeface="Times New Roman"/>
              <a:ea typeface="Times New Roman"/>
              <a:cs typeface="Times New Roman"/>
              <a:sym typeface="Times New Roman"/>
            </a:endParaRPr>
          </a:p>
          <a:p>
            <a:pPr indent="450000" lvl="0" marL="0" marR="0" rtl="0" algn="just">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Times New Roman"/>
              <a:ea typeface="Times New Roman"/>
              <a:cs typeface="Times New Roman"/>
              <a:sym typeface="Times New Roman"/>
            </a:endParaRPr>
          </a:p>
          <a:p>
            <a:pPr indent="450000" lvl="0" marL="0" marR="0" rtl="0" algn="just">
              <a:lnSpc>
                <a:spcPct val="100000"/>
              </a:lnSpc>
              <a:spcBef>
                <a:spcPts val="0"/>
              </a:spcBef>
              <a:spcAft>
                <a:spcPts val="0"/>
              </a:spcAft>
              <a:buClr>
                <a:srgbClr val="000000"/>
              </a:buClr>
              <a:buSzPts val="1500"/>
              <a:buFont typeface="Arial"/>
              <a:buNone/>
            </a:pPr>
            <a:r>
              <a:rPr b="1" i="0" lang="tr" sz="1200" u="none" cap="none" strike="noStrike">
                <a:solidFill>
                  <a:schemeClr val="dk1"/>
                </a:solidFill>
                <a:highlight>
                  <a:srgbClr val="F1F1F1"/>
                </a:highlight>
                <a:latin typeface="Arial"/>
                <a:ea typeface="Arial"/>
                <a:cs typeface="Arial"/>
                <a:sym typeface="Arial"/>
              </a:rPr>
              <a:t>Türkiye Yapay Zeka Haftası (TR AI Week)-18-22 Ekim</a:t>
            </a:r>
            <a:endParaRPr b="1" i="0" sz="15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4" name="Shape 294"/>
        <p:cNvGrpSpPr/>
        <p:nvPr/>
      </p:nvGrpSpPr>
      <p:grpSpPr>
        <a:xfrm>
          <a:off x="0" y="0"/>
          <a:ext cx="0" cy="0"/>
          <a:chOff x="0" y="0"/>
          <a:chExt cx="0" cy="0"/>
        </a:xfrm>
      </p:grpSpPr>
      <p:sp>
        <p:nvSpPr>
          <p:cNvPr id="295" name="Google Shape;295;gf476a9f40f_2_226"/>
          <p:cNvSpPr txBox="1"/>
          <p:nvPr/>
        </p:nvSpPr>
        <p:spPr>
          <a:xfrm>
            <a:off x="1675900" y="2271175"/>
            <a:ext cx="56739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tr" sz="2200" u="none" cap="none" strike="noStrike">
                <a:solidFill>
                  <a:srgbClr val="CC4125"/>
                </a:solidFill>
                <a:latin typeface="Times New Roman"/>
                <a:ea typeface="Times New Roman"/>
                <a:cs typeface="Times New Roman"/>
                <a:sym typeface="Times New Roman"/>
              </a:rPr>
              <a:t>6  Stratejik Öncelik kapsamında ;</a:t>
            </a:r>
            <a:endParaRPr b="1" i="0" sz="2200" u="none" cap="none" strike="noStrike">
              <a:solidFill>
                <a:srgbClr val="CC4125"/>
              </a:solidFill>
              <a:latin typeface="Times New Roman"/>
              <a:ea typeface="Times New Roman"/>
              <a:cs typeface="Times New Roman"/>
              <a:sym typeface="Times New Roman"/>
            </a:endParaRPr>
          </a:p>
        </p:txBody>
      </p:sp>
      <p:sp>
        <p:nvSpPr>
          <p:cNvPr id="296" name="Google Shape;296;gf476a9f40f_2_226"/>
          <p:cNvSpPr txBox="1"/>
          <p:nvPr/>
        </p:nvSpPr>
        <p:spPr>
          <a:xfrm>
            <a:off x="3618925" y="1569450"/>
            <a:ext cx="136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Yapay Zekâ</a:t>
            </a:r>
            <a:endParaRPr b="1" i="0" sz="1600" u="none" cap="none" strike="noStrike">
              <a:solidFill>
                <a:srgbClr val="FF99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     Verisi  </a:t>
            </a:r>
            <a:endParaRPr b="1" i="0" sz="1600" u="none" cap="none" strike="noStrike">
              <a:solidFill>
                <a:srgbClr val="FF9900"/>
              </a:solidFill>
              <a:latin typeface="Arial"/>
              <a:ea typeface="Arial"/>
              <a:cs typeface="Arial"/>
              <a:sym typeface="Arial"/>
            </a:endParaRPr>
          </a:p>
        </p:txBody>
      </p:sp>
      <p:sp>
        <p:nvSpPr>
          <p:cNvPr id="297" name="Google Shape;297;gf476a9f40f_2_226"/>
          <p:cNvSpPr txBox="1"/>
          <p:nvPr/>
        </p:nvSpPr>
        <p:spPr>
          <a:xfrm>
            <a:off x="3216250" y="4519325"/>
            <a:ext cx="2593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tr" sz="1400" u="none" cap="none" strike="noStrike">
                <a:solidFill>
                  <a:srgbClr val="FF9900"/>
                </a:solidFill>
                <a:latin typeface="Arial"/>
                <a:ea typeface="Arial"/>
                <a:cs typeface="Arial"/>
                <a:sym typeface="Arial"/>
              </a:rPr>
              <a:t>www.yapayzekaverisi.com</a:t>
            </a:r>
            <a:endParaRPr b="1" i="0" sz="1400" u="none" cap="none" strike="noStrike">
              <a:solidFill>
                <a:srgbClr val="FF9900"/>
              </a:solidFill>
              <a:latin typeface="Arial"/>
              <a:ea typeface="Arial"/>
              <a:cs typeface="Arial"/>
              <a:sym typeface="Arial"/>
            </a:endParaRPr>
          </a:p>
        </p:txBody>
      </p:sp>
      <p:pic>
        <p:nvPicPr>
          <p:cNvPr id="298" name="Google Shape;298;gf476a9f40f_2_226"/>
          <p:cNvPicPr preferRelativeResize="0"/>
          <p:nvPr/>
        </p:nvPicPr>
        <p:blipFill rotWithShape="1">
          <a:blip r:embed="rId4">
            <a:alphaModFix/>
          </a:blip>
          <a:srcRect b="0" l="0" r="0" t="0"/>
          <a:stretch/>
        </p:blipFill>
        <p:spPr>
          <a:xfrm>
            <a:off x="7403950" y="923925"/>
            <a:ext cx="1619800" cy="4136275"/>
          </a:xfrm>
          <a:prstGeom prst="rect">
            <a:avLst/>
          </a:prstGeom>
          <a:noFill/>
          <a:ln>
            <a:noFill/>
          </a:ln>
        </p:spPr>
      </p:pic>
      <p:sp>
        <p:nvSpPr>
          <p:cNvPr id="299" name="Google Shape;299;gf476a9f40f_2_226"/>
          <p:cNvSpPr txBox="1"/>
          <p:nvPr/>
        </p:nvSpPr>
        <p:spPr>
          <a:xfrm>
            <a:off x="4028925" y="4239375"/>
            <a:ext cx="3281100" cy="3540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b="0" i="0" lang="tr" sz="1100" u="none" cap="none" strike="noStrike">
                <a:solidFill>
                  <a:schemeClr val="dk1"/>
                </a:solidFill>
                <a:latin typeface="Times New Roman"/>
                <a:ea typeface="Times New Roman"/>
                <a:cs typeface="Times New Roman"/>
                <a:sym typeface="Times New Roman"/>
              </a:rPr>
              <a:t>Kaynak : Ulusal Yapay Zekâ Stratejisi s:81</a:t>
            </a:r>
            <a:endParaRPr b="0" i="0" sz="1100" u="none" cap="none" strike="noStrike">
              <a:solidFill>
                <a:schemeClr val="dk1"/>
              </a:solidFill>
              <a:latin typeface="Times New Roman"/>
              <a:ea typeface="Times New Roman"/>
              <a:cs typeface="Times New Roman"/>
              <a:sym typeface="Times New Roman"/>
            </a:endParaRPr>
          </a:p>
        </p:txBody>
      </p:sp>
      <p:sp>
        <p:nvSpPr>
          <p:cNvPr id="300" name="Google Shape;300;gf476a9f40f_2_226"/>
          <p:cNvSpPr txBox="1"/>
          <p:nvPr/>
        </p:nvSpPr>
        <p:spPr>
          <a:xfrm>
            <a:off x="1735050" y="2793563"/>
            <a:ext cx="5673900" cy="1354500"/>
          </a:xfrm>
          <a:prstGeom prst="rect">
            <a:avLst/>
          </a:prstGeom>
          <a:noFill/>
          <a:ln>
            <a:noFill/>
          </a:ln>
        </p:spPr>
        <p:txBody>
          <a:bodyPr anchorCtr="0" anchor="t" bIns="91425" lIns="91425" spcFirstLastPara="1" rIns="91425" wrap="square" tIns="91425">
            <a:spAutoFit/>
          </a:bodyPr>
          <a:lstStyle/>
          <a:p>
            <a:pPr indent="540000" lvl="0" marL="0" marR="0" rtl="0" algn="just">
              <a:lnSpc>
                <a:spcPct val="100000"/>
              </a:lnSpc>
              <a:spcBef>
                <a:spcPts val="0"/>
              </a:spcBef>
              <a:spcAft>
                <a:spcPts val="0"/>
              </a:spcAft>
              <a:buClr>
                <a:srgbClr val="000000"/>
              </a:buClr>
              <a:buSzPts val="1500"/>
              <a:buFont typeface="Arial"/>
              <a:buNone/>
            </a:pPr>
            <a:r>
              <a:rPr b="0" i="0" lang="tr" sz="1900" u="none" cap="none" strike="noStrike">
                <a:solidFill>
                  <a:srgbClr val="000000"/>
                </a:solidFill>
                <a:latin typeface="Times New Roman"/>
                <a:ea typeface="Times New Roman"/>
                <a:cs typeface="Times New Roman"/>
                <a:sym typeface="Times New Roman"/>
              </a:rPr>
              <a:t>Yenilik ve Dijital Dönüşüm Merkezlerinde yürütülen uygulamalı </a:t>
            </a:r>
            <a:r>
              <a:rPr b="1" i="0" lang="tr" sz="1900" u="none" cap="none" strike="noStrike">
                <a:solidFill>
                  <a:srgbClr val="000000"/>
                </a:solidFill>
                <a:latin typeface="Times New Roman"/>
                <a:ea typeface="Times New Roman"/>
                <a:cs typeface="Times New Roman"/>
                <a:sym typeface="Times New Roman"/>
              </a:rPr>
              <a:t>eğitim ve farkındalık</a:t>
            </a:r>
            <a:r>
              <a:rPr b="0" i="0" lang="tr" sz="1900" u="none" cap="none" strike="noStrike">
                <a:solidFill>
                  <a:srgbClr val="000000"/>
                </a:solidFill>
                <a:latin typeface="Times New Roman"/>
                <a:ea typeface="Times New Roman"/>
                <a:cs typeface="Times New Roman"/>
                <a:sym typeface="Times New Roman"/>
              </a:rPr>
              <a:t> çalışmalarından en az 350.000 kişinin yararlanması sağlanacaktır.</a:t>
            </a:r>
            <a:endParaRPr b="0" i="0" sz="1900" u="none" cap="none" strike="noStrike">
              <a:solidFill>
                <a:srgbClr val="000000"/>
              </a:solidFill>
              <a:latin typeface="Times New Roman"/>
              <a:ea typeface="Times New Roman"/>
              <a:cs typeface="Times New Roman"/>
              <a:sym typeface="Times New Roman"/>
            </a:endParaRPr>
          </a:p>
        </p:txBody>
      </p:sp>
      <p:pic>
        <p:nvPicPr>
          <p:cNvPr id="301" name="Google Shape;301;gf476a9f40f_2_226"/>
          <p:cNvPicPr preferRelativeResize="0"/>
          <p:nvPr/>
        </p:nvPicPr>
        <p:blipFill rotWithShape="1">
          <a:blip r:embed="rId5">
            <a:alphaModFix/>
          </a:blip>
          <a:srcRect b="0" l="0" r="0" t="0"/>
          <a:stretch/>
        </p:blipFill>
        <p:spPr>
          <a:xfrm>
            <a:off x="109000" y="1098775"/>
            <a:ext cx="1619800" cy="373318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5" name="Shape 305"/>
        <p:cNvGrpSpPr/>
        <p:nvPr/>
      </p:nvGrpSpPr>
      <p:grpSpPr>
        <a:xfrm>
          <a:off x="0" y="0"/>
          <a:ext cx="0" cy="0"/>
          <a:chOff x="0" y="0"/>
          <a:chExt cx="0" cy="0"/>
        </a:xfrm>
      </p:grpSpPr>
      <p:sp>
        <p:nvSpPr>
          <p:cNvPr id="306" name="Google Shape;306;gf476a9f40f_1_63"/>
          <p:cNvSpPr txBox="1"/>
          <p:nvPr/>
        </p:nvSpPr>
        <p:spPr>
          <a:xfrm>
            <a:off x="3574525" y="1525050"/>
            <a:ext cx="136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Yapay Zekâ</a:t>
            </a:r>
            <a:endParaRPr b="1" i="0" sz="1600" u="none" cap="none" strike="noStrike">
              <a:solidFill>
                <a:srgbClr val="FF99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     Verisi  </a:t>
            </a:r>
            <a:endParaRPr b="1" i="0" sz="1600" u="none" cap="none" strike="noStrike">
              <a:solidFill>
                <a:srgbClr val="FF9900"/>
              </a:solidFill>
              <a:latin typeface="Arial"/>
              <a:ea typeface="Arial"/>
              <a:cs typeface="Arial"/>
              <a:sym typeface="Arial"/>
            </a:endParaRPr>
          </a:p>
        </p:txBody>
      </p:sp>
      <p:sp>
        <p:nvSpPr>
          <p:cNvPr id="307" name="Google Shape;307;gf476a9f40f_1_63"/>
          <p:cNvSpPr txBox="1"/>
          <p:nvPr/>
        </p:nvSpPr>
        <p:spPr>
          <a:xfrm>
            <a:off x="3216250" y="4519325"/>
            <a:ext cx="2593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tr" sz="1400" u="none" cap="none" strike="noStrike">
                <a:solidFill>
                  <a:srgbClr val="FF9900"/>
                </a:solidFill>
                <a:latin typeface="Arial"/>
                <a:ea typeface="Arial"/>
                <a:cs typeface="Arial"/>
                <a:sym typeface="Arial"/>
              </a:rPr>
              <a:t>www.yapayzekaverisi.com</a:t>
            </a:r>
            <a:endParaRPr b="1" i="0" sz="1400" u="none" cap="none" strike="noStrike">
              <a:solidFill>
                <a:srgbClr val="FF9900"/>
              </a:solidFill>
              <a:latin typeface="Arial"/>
              <a:ea typeface="Arial"/>
              <a:cs typeface="Arial"/>
              <a:sym typeface="Arial"/>
            </a:endParaRPr>
          </a:p>
        </p:txBody>
      </p:sp>
      <p:sp>
        <p:nvSpPr>
          <p:cNvPr id="308" name="Google Shape;308;gf476a9f40f_1_63"/>
          <p:cNvSpPr txBox="1"/>
          <p:nvPr/>
        </p:nvSpPr>
        <p:spPr>
          <a:xfrm>
            <a:off x="2445625" y="2514550"/>
            <a:ext cx="3627000" cy="1015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tr" sz="2700" u="none" cap="none" strike="noStrike">
                <a:solidFill>
                  <a:srgbClr val="CC4125"/>
                </a:solidFill>
                <a:latin typeface="Arial"/>
                <a:ea typeface="Arial"/>
                <a:cs typeface="Arial"/>
                <a:sym typeface="Arial"/>
              </a:rPr>
              <a:t>DÜNYADAKİ</a:t>
            </a:r>
            <a:endParaRPr b="1" i="0" sz="2700" u="none" cap="none" strike="noStrike">
              <a:solidFill>
                <a:srgbClr val="CC412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tr" sz="2700" u="none" cap="none" strike="noStrike">
                <a:solidFill>
                  <a:srgbClr val="CC4125"/>
                </a:solidFill>
                <a:latin typeface="Arial"/>
                <a:ea typeface="Arial"/>
                <a:cs typeface="Arial"/>
                <a:sym typeface="Arial"/>
              </a:rPr>
              <a:t>DURUM</a:t>
            </a:r>
            <a:endParaRPr b="1" i="0" sz="2700" u="none" cap="none" strike="noStrike">
              <a:solidFill>
                <a:srgbClr val="CC4125"/>
              </a:solidFill>
              <a:latin typeface="Arial"/>
              <a:ea typeface="Arial"/>
              <a:cs typeface="Arial"/>
              <a:sym typeface="Arial"/>
            </a:endParaRPr>
          </a:p>
        </p:txBody>
      </p:sp>
      <p:pic>
        <p:nvPicPr>
          <p:cNvPr id="309" name="Google Shape;309;gf476a9f40f_1_63"/>
          <p:cNvPicPr preferRelativeResize="0"/>
          <p:nvPr/>
        </p:nvPicPr>
        <p:blipFill rotWithShape="1">
          <a:blip r:embed="rId4">
            <a:alphaModFix/>
          </a:blip>
          <a:srcRect b="0" l="0" r="0" t="0"/>
          <a:stretch/>
        </p:blipFill>
        <p:spPr>
          <a:xfrm>
            <a:off x="78350" y="1238500"/>
            <a:ext cx="1619800" cy="3777182"/>
          </a:xfrm>
          <a:prstGeom prst="rect">
            <a:avLst/>
          </a:prstGeom>
          <a:noFill/>
          <a:ln>
            <a:noFill/>
          </a:ln>
        </p:spPr>
      </p:pic>
      <p:pic>
        <p:nvPicPr>
          <p:cNvPr id="310" name="Google Shape;310;gf476a9f40f_1_63"/>
          <p:cNvPicPr preferRelativeResize="0"/>
          <p:nvPr/>
        </p:nvPicPr>
        <p:blipFill rotWithShape="1">
          <a:blip r:embed="rId5">
            <a:alphaModFix/>
          </a:blip>
          <a:srcRect b="0" l="0" r="0" t="0"/>
          <a:stretch/>
        </p:blipFill>
        <p:spPr>
          <a:xfrm>
            <a:off x="7327550" y="785125"/>
            <a:ext cx="1729250" cy="41344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4" name="Shape 314"/>
        <p:cNvGrpSpPr/>
        <p:nvPr/>
      </p:nvGrpSpPr>
      <p:grpSpPr>
        <a:xfrm>
          <a:off x="0" y="0"/>
          <a:ext cx="0" cy="0"/>
          <a:chOff x="0" y="0"/>
          <a:chExt cx="0" cy="0"/>
        </a:xfrm>
      </p:grpSpPr>
      <p:sp>
        <p:nvSpPr>
          <p:cNvPr id="315" name="Google Shape;315;gf476a9f40f_1_72"/>
          <p:cNvSpPr txBox="1"/>
          <p:nvPr/>
        </p:nvSpPr>
        <p:spPr>
          <a:xfrm>
            <a:off x="1717300" y="2571750"/>
            <a:ext cx="5591100" cy="1323600"/>
          </a:xfrm>
          <a:prstGeom prst="rect">
            <a:avLst/>
          </a:prstGeom>
          <a:noFill/>
          <a:ln>
            <a:noFill/>
          </a:ln>
        </p:spPr>
        <p:txBody>
          <a:bodyPr anchorCtr="0" anchor="t" bIns="91425" lIns="91425" spcFirstLastPara="1" rIns="91425" wrap="square" tIns="91425">
            <a:spAutoFit/>
          </a:bodyPr>
          <a:lstStyle/>
          <a:p>
            <a:pPr indent="540000" lvl="0" marL="0" marR="0" rtl="0" algn="just">
              <a:lnSpc>
                <a:spcPct val="100000"/>
              </a:lnSpc>
              <a:spcBef>
                <a:spcPts val="0"/>
              </a:spcBef>
              <a:spcAft>
                <a:spcPts val="0"/>
              </a:spcAft>
              <a:buClr>
                <a:srgbClr val="000000"/>
              </a:buClr>
              <a:buSzPts val="1800"/>
              <a:buFont typeface="Arial"/>
              <a:buNone/>
            </a:pPr>
            <a:r>
              <a:rPr b="0" i="0" lang="tr" sz="1500" u="none" cap="none" strike="noStrike">
                <a:solidFill>
                  <a:schemeClr val="dk1"/>
                </a:solidFill>
                <a:latin typeface="Times New Roman"/>
                <a:ea typeface="Times New Roman"/>
                <a:cs typeface="Times New Roman"/>
                <a:sym typeface="Times New Roman"/>
              </a:rPr>
              <a:t>Almanya başta olmak üzere pek çok ülke tarafından YZ’nin sağlayacağı ekonomik büyüme ciddi anlamda önemsenmekte, bu bağlamda </a:t>
            </a:r>
            <a:r>
              <a:rPr b="1" i="0" lang="tr" sz="1500" u="none" cap="none" strike="noStrike">
                <a:solidFill>
                  <a:schemeClr val="dk1"/>
                </a:solidFill>
                <a:latin typeface="Times New Roman"/>
                <a:ea typeface="Times New Roman"/>
                <a:cs typeface="Times New Roman"/>
                <a:sym typeface="Times New Roman"/>
              </a:rPr>
              <a:t>sektörel farkındalık ve iş gücü dönüşümüne</a:t>
            </a:r>
            <a:r>
              <a:rPr b="0" i="0" lang="tr" sz="1500" u="none" cap="none" strike="noStrike">
                <a:solidFill>
                  <a:schemeClr val="dk1"/>
                </a:solidFill>
                <a:latin typeface="Times New Roman"/>
                <a:ea typeface="Times New Roman"/>
                <a:cs typeface="Times New Roman"/>
                <a:sym typeface="Times New Roman"/>
              </a:rPr>
              <a:t> yönelik adımlar atılmaktadır.</a:t>
            </a:r>
            <a:endParaRPr b="0" i="0" sz="1500" u="none" cap="none" strike="noStrike">
              <a:solidFill>
                <a:schemeClr val="dk1"/>
              </a:solidFill>
              <a:latin typeface="Times New Roman"/>
              <a:ea typeface="Times New Roman"/>
              <a:cs typeface="Times New Roman"/>
              <a:sym typeface="Times New Roman"/>
            </a:endParaRPr>
          </a:p>
          <a:p>
            <a:pPr indent="540000" lvl="0" marL="0" marR="0" rtl="0" algn="just">
              <a:lnSpc>
                <a:spcPct val="100000"/>
              </a:lnSpc>
              <a:spcBef>
                <a:spcPts val="0"/>
              </a:spcBef>
              <a:spcAft>
                <a:spcPts val="0"/>
              </a:spcAft>
              <a:buClr>
                <a:srgbClr val="000000"/>
              </a:buClr>
              <a:buSzPts val="1800"/>
              <a:buFont typeface="Arial"/>
              <a:buNone/>
            </a:pPr>
            <a:r>
              <a:t/>
            </a:r>
            <a:endParaRPr b="0" i="0" sz="1400" u="none" cap="none" strike="noStrike">
              <a:solidFill>
                <a:schemeClr val="dk1"/>
              </a:solidFill>
              <a:latin typeface="Times New Roman"/>
              <a:ea typeface="Times New Roman"/>
              <a:cs typeface="Times New Roman"/>
              <a:sym typeface="Times New Roman"/>
            </a:endParaRPr>
          </a:p>
        </p:txBody>
      </p:sp>
      <p:sp>
        <p:nvSpPr>
          <p:cNvPr id="316" name="Google Shape;316;gf476a9f40f_1_72"/>
          <p:cNvSpPr txBox="1"/>
          <p:nvPr/>
        </p:nvSpPr>
        <p:spPr>
          <a:xfrm>
            <a:off x="3618925" y="1569450"/>
            <a:ext cx="136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Yapay Zekâ</a:t>
            </a:r>
            <a:endParaRPr b="1" i="0" sz="1600" u="none" cap="none" strike="noStrike">
              <a:solidFill>
                <a:srgbClr val="FF99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     Verisi  </a:t>
            </a:r>
            <a:endParaRPr b="1" i="0" sz="1600" u="none" cap="none" strike="noStrike">
              <a:solidFill>
                <a:srgbClr val="FF9900"/>
              </a:solidFill>
              <a:latin typeface="Arial"/>
              <a:ea typeface="Arial"/>
              <a:cs typeface="Arial"/>
              <a:sym typeface="Arial"/>
            </a:endParaRPr>
          </a:p>
        </p:txBody>
      </p:sp>
      <p:sp>
        <p:nvSpPr>
          <p:cNvPr id="317" name="Google Shape;317;gf476a9f40f_1_72"/>
          <p:cNvSpPr txBox="1"/>
          <p:nvPr/>
        </p:nvSpPr>
        <p:spPr>
          <a:xfrm>
            <a:off x="3216250" y="4519325"/>
            <a:ext cx="2593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tr" sz="1400" u="none" cap="none" strike="noStrike">
                <a:solidFill>
                  <a:srgbClr val="FF9900"/>
                </a:solidFill>
                <a:latin typeface="Arial"/>
                <a:ea typeface="Arial"/>
                <a:cs typeface="Arial"/>
                <a:sym typeface="Arial"/>
              </a:rPr>
              <a:t>www.yapayzekaverisi.com</a:t>
            </a:r>
            <a:endParaRPr b="1" i="0" sz="1400" u="none" cap="none" strike="noStrike">
              <a:solidFill>
                <a:srgbClr val="FF9900"/>
              </a:solidFill>
              <a:latin typeface="Arial"/>
              <a:ea typeface="Arial"/>
              <a:cs typeface="Arial"/>
              <a:sym typeface="Arial"/>
            </a:endParaRPr>
          </a:p>
        </p:txBody>
      </p:sp>
      <p:pic>
        <p:nvPicPr>
          <p:cNvPr id="318" name="Google Shape;318;gf476a9f40f_1_72"/>
          <p:cNvPicPr preferRelativeResize="0"/>
          <p:nvPr/>
        </p:nvPicPr>
        <p:blipFill rotWithShape="1">
          <a:blip r:embed="rId4">
            <a:alphaModFix/>
          </a:blip>
          <a:srcRect b="0" l="0" r="0" t="0"/>
          <a:stretch/>
        </p:blipFill>
        <p:spPr>
          <a:xfrm>
            <a:off x="42150" y="898200"/>
            <a:ext cx="1729250" cy="4177149"/>
          </a:xfrm>
          <a:prstGeom prst="rect">
            <a:avLst/>
          </a:prstGeom>
          <a:noFill/>
          <a:ln>
            <a:noFill/>
          </a:ln>
        </p:spPr>
      </p:pic>
      <p:pic>
        <p:nvPicPr>
          <p:cNvPr id="319" name="Google Shape;319;gf476a9f40f_1_72"/>
          <p:cNvPicPr preferRelativeResize="0"/>
          <p:nvPr/>
        </p:nvPicPr>
        <p:blipFill rotWithShape="1">
          <a:blip r:embed="rId5">
            <a:alphaModFix/>
          </a:blip>
          <a:srcRect b="0" l="0" r="0" t="0"/>
          <a:stretch/>
        </p:blipFill>
        <p:spPr>
          <a:xfrm>
            <a:off x="7403950" y="923925"/>
            <a:ext cx="1619800" cy="4136275"/>
          </a:xfrm>
          <a:prstGeom prst="rect">
            <a:avLst/>
          </a:prstGeom>
          <a:noFill/>
          <a:ln>
            <a:noFill/>
          </a:ln>
        </p:spPr>
      </p:pic>
      <p:sp>
        <p:nvSpPr>
          <p:cNvPr id="320" name="Google Shape;320;gf476a9f40f_1_72"/>
          <p:cNvSpPr txBox="1"/>
          <p:nvPr/>
        </p:nvSpPr>
        <p:spPr>
          <a:xfrm>
            <a:off x="3660625" y="2140525"/>
            <a:ext cx="12858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tr" sz="2000" u="none" cap="none" strike="noStrike">
                <a:solidFill>
                  <a:srgbClr val="CC4125"/>
                </a:solidFill>
                <a:latin typeface="Arial"/>
                <a:ea typeface="Arial"/>
                <a:cs typeface="Arial"/>
                <a:sym typeface="Arial"/>
              </a:rPr>
              <a:t>Almanya</a:t>
            </a:r>
            <a:endParaRPr b="1" i="0" sz="2000" u="none" cap="none" strike="noStrike">
              <a:solidFill>
                <a:srgbClr val="CC4125"/>
              </a:solidFill>
              <a:latin typeface="Arial"/>
              <a:ea typeface="Arial"/>
              <a:cs typeface="Arial"/>
              <a:sym typeface="Arial"/>
            </a:endParaRPr>
          </a:p>
        </p:txBody>
      </p:sp>
      <p:sp>
        <p:nvSpPr>
          <p:cNvPr id="321" name="Google Shape;321;gf476a9f40f_1_72"/>
          <p:cNvSpPr txBox="1"/>
          <p:nvPr/>
        </p:nvSpPr>
        <p:spPr>
          <a:xfrm>
            <a:off x="4028925" y="4239375"/>
            <a:ext cx="3281100" cy="3540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b="0" i="0" lang="tr" sz="1100" u="none" cap="none" strike="noStrike">
                <a:solidFill>
                  <a:schemeClr val="dk1"/>
                </a:solidFill>
                <a:latin typeface="Times New Roman"/>
                <a:ea typeface="Times New Roman"/>
                <a:cs typeface="Times New Roman"/>
                <a:sym typeface="Times New Roman"/>
              </a:rPr>
              <a:t>Kaynak : Ulusal Yapay Zekâ Stratejisi s:34</a:t>
            </a:r>
            <a:endParaRPr b="0" i="0" sz="11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5" name="Shape 325"/>
        <p:cNvGrpSpPr/>
        <p:nvPr/>
      </p:nvGrpSpPr>
      <p:grpSpPr>
        <a:xfrm>
          <a:off x="0" y="0"/>
          <a:ext cx="0" cy="0"/>
          <a:chOff x="0" y="0"/>
          <a:chExt cx="0" cy="0"/>
        </a:xfrm>
      </p:grpSpPr>
      <p:sp>
        <p:nvSpPr>
          <p:cNvPr id="326" name="Google Shape;326;gf476a9f40f_1_89"/>
          <p:cNvSpPr txBox="1"/>
          <p:nvPr/>
        </p:nvSpPr>
        <p:spPr>
          <a:xfrm>
            <a:off x="3574525" y="1525050"/>
            <a:ext cx="136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Yapay Zekâ</a:t>
            </a:r>
            <a:endParaRPr b="1" i="0" sz="1600" u="none" cap="none" strike="noStrike">
              <a:solidFill>
                <a:srgbClr val="FF99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     Verisi  </a:t>
            </a:r>
            <a:endParaRPr b="1" i="0" sz="1600" u="none" cap="none" strike="noStrike">
              <a:solidFill>
                <a:srgbClr val="FF9900"/>
              </a:solidFill>
              <a:latin typeface="Arial"/>
              <a:ea typeface="Arial"/>
              <a:cs typeface="Arial"/>
              <a:sym typeface="Arial"/>
            </a:endParaRPr>
          </a:p>
        </p:txBody>
      </p:sp>
      <p:sp>
        <p:nvSpPr>
          <p:cNvPr id="327" name="Google Shape;327;gf476a9f40f_1_89"/>
          <p:cNvSpPr txBox="1"/>
          <p:nvPr/>
        </p:nvSpPr>
        <p:spPr>
          <a:xfrm>
            <a:off x="3216250" y="4519325"/>
            <a:ext cx="2593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tr" sz="1400" u="none" cap="none" strike="noStrike">
                <a:solidFill>
                  <a:srgbClr val="FF9900"/>
                </a:solidFill>
                <a:latin typeface="Arial"/>
                <a:ea typeface="Arial"/>
                <a:cs typeface="Arial"/>
                <a:sym typeface="Arial"/>
              </a:rPr>
              <a:t>www.yapayzekaverisi.com</a:t>
            </a:r>
            <a:endParaRPr b="1" i="0" sz="1400" u="none" cap="none" strike="noStrike">
              <a:solidFill>
                <a:srgbClr val="FF9900"/>
              </a:solidFill>
              <a:latin typeface="Arial"/>
              <a:ea typeface="Arial"/>
              <a:cs typeface="Arial"/>
              <a:sym typeface="Arial"/>
            </a:endParaRPr>
          </a:p>
        </p:txBody>
      </p:sp>
      <p:sp>
        <p:nvSpPr>
          <p:cNvPr id="328" name="Google Shape;328;gf476a9f40f_1_89"/>
          <p:cNvSpPr txBox="1"/>
          <p:nvPr/>
        </p:nvSpPr>
        <p:spPr>
          <a:xfrm>
            <a:off x="3110425" y="2242425"/>
            <a:ext cx="2212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980000"/>
              </a:solidFill>
              <a:latin typeface="Arial"/>
              <a:ea typeface="Arial"/>
              <a:cs typeface="Arial"/>
              <a:sym typeface="Arial"/>
            </a:endParaRPr>
          </a:p>
        </p:txBody>
      </p:sp>
      <p:pic>
        <p:nvPicPr>
          <p:cNvPr id="329" name="Google Shape;329;gf476a9f40f_1_89"/>
          <p:cNvPicPr preferRelativeResize="0"/>
          <p:nvPr/>
        </p:nvPicPr>
        <p:blipFill rotWithShape="1">
          <a:blip r:embed="rId4">
            <a:alphaModFix/>
          </a:blip>
          <a:srcRect b="0" l="0" r="0" t="0"/>
          <a:stretch/>
        </p:blipFill>
        <p:spPr>
          <a:xfrm>
            <a:off x="7403950" y="923925"/>
            <a:ext cx="1619800" cy="4136275"/>
          </a:xfrm>
          <a:prstGeom prst="rect">
            <a:avLst/>
          </a:prstGeom>
          <a:noFill/>
          <a:ln>
            <a:noFill/>
          </a:ln>
        </p:spPr>
      </p:pic>
      <p:pic>
        <p:nvPicPr>
          <p:cNvPr id="330" name="Google Shape;330;gf476a9f40f_1_89"/>
          <p:cNvPicPr preferRelativeResize="0"/>
          <p:nvPr/>
        </p:nvPicPr>
        <p:blipFill rotWithShape="1">
          <a:blip r:embed="rId5">
            <a:alphaModFix/>
          </a:blip>
          <a:srcRect b="0" l="0" r="0" t="0"/>
          <a:stretch/>
        </p:blipFill>
        <p:spPr>
          <a:xfrm>
            <a:off x="109000" y="1098775"/>
            <a:ext cx="1619800" cy="3733188"/>
          </a:xfrm>
          <a:prstGeom prst="rect">
            <a:avLst/>
          </a:prstGeom>
          <a:noFill/>
          <a:ln>
            <a:noFill/>
          </a:ln>
        </p:spPr>
      </p:pic>
      <p:sp>
        <p:nvSpPr>
          <p:cNvPr id="331" name="Google Shape;331;gf476a9f40f_1_89"/>
          <p:cNvSpPr txBox="1"/>
          <p:nvPr/>
        </p:nvSpPr>
        <p:spPr>
          <a:xfrm>
            <a:off x="1699450" y="2633125"/>
            <a:ext cx="5626800" cy="877200"/>
          </a:xfrm>
          <a:prstGeom prst="rect">
            <a:avLst/>
          </a:prstGeom>
          <a:noFill/>
          <a:ln>
            <a:noFill/>
          </a:ln>
        </p:spPr>
        <p:txBody>
          <a:bodyPr anchorCtr="0" anchor="t" bIns="91425" lIns="91425" spcFirstLastPara="1" rIns="91425" wrap="square" tIns="91425">
            <a:spAutoFit/>
          </a:bodyPr>
          <a:lstStyle/>
          <a:p>
            <a:pPr indent="540000" lvl="0" marL="0" marR="0" rtl="0" algn="just">
              <a:lnSpc>
                <a:spcPct val="100000"/>
              </a:lnSpc>
              <a:spcBef>
                <a:spcPts val="0"/>
              </a:spcBef>
              <a:spcAft>
                <a:spcPts val="0"/>
              </a:spcAft>
              <a:buClr>
                <a:srgbClr val="000000"/>
              </a:buClr>
              <a:buSzPts val="1500"/>
              <a:buFont typeface="Arial"/>
              <a:buNone/>
            </a:pPr>
            <a:r>
              <a:rPr b="0" i="0" lang="tr" sz="1500" u="none" cap="none" strike="noStrike">
                <a:solidFill>
                  <a:srgbClr val="000000"/>
                </a:solidFill>
                <a:latin typeface="Times New Roman"/>
                <a:ea typeface="Times New Roman"/>
                <a:cs typeface="Times New Roman"/>
                <a:sym typeface="Times New Roman"/>
              </a:rPr>
              <a:t>Fransa ise “</a:t>
            </a:r>
            <a:r>
              <a:rPr b="1" i="0" lang="tr" sz="1500" u="none" cap="none" strike="noStrike">
                <a:solidFill>
                  <a:srgbClr val="000000"/>
                </a:solidFill>
                <a:latin typeface="Times New Roman"/>
                <a:ea typeface="Times New Roman"/>
                <a:cs typeface="Times New Roman"/>
                <a:sym typeface="Times New Roman"/>
              </a:rPr>
              <a:t>İnsanlık için YZ”</a:t>
            </a:r>
            <a:r>
              <a:rPr b="0" i="0" lang="tr" sz="1500" u="none" cap="none" strike="noStrike">
                <a:solidFill>
                  <a:srgbClr val="000000"/>
                </a:solidFill>
                <a:latin typeface="Times New Roman"/>
                <a:ea typeface="Times New Roman"/>
                <a:cs typeface="Times New Roman"/>
                <a:sym typeface="Times New Roman"/>
              </a:rPr>
              <a:t> vizyonu ile Fransa’nın öncülük edeceği şekilde, AB’nin YZ alanında ABD ve Çin dışında bir alternatif olabilmesini hedeflemektedir. </a:t>
            </a:r>
            <a:endParaRPr b="0" i="0" sz="1500" u="none" cap="none" strike="noStrike">
              <a:solidFill>
                <a:srgbClr val="000000"/>
              </a:solidFill>
              <a:latin typeface="Times New Roman"/>
              <a:ea typeface="Times New Roman"/>
              <a:cs typeface="Times New Roman"/>
              <a:sym typeface="Times New Roman"/>
            </a:endParaRPr>
          </a:p>
        </p:txBody>
      </p:sp>
      <p:sp>
        <p:nvSpPr>
          <p:cNvPr id="332" name="Google Shape;332;gf476a9f40f_1_89"/>
          <p:cNvSpPr txBox="1"/>
          <p:nvPr/>
        </p:nvSpPr>
        <p:spPr>
          <a:xfrm>
            <a:off x="3547425" y="2140525"/>
            <a:ext cx="12858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tr" sz="2000" u="none" cap="none" strike="noStrike">
                <a:solidFill>
                  <a:srgbClr val="CC4125"/>
                </a:solidFill>
                <a:latin typeface="Arial"/>
                <a:ea typeface="Arial"/>
                <a:cs typeface="Arial"/>
                <a:sym typeface="Arial"/>
              </a:rPr>
              <a:t>Fransa</a:t>
            </a:r>
            <a:endParaRPr b="1" i="0" sz="2000" u="none" cap="none" strike="noStrike">
              <a:solidFill>
                <a:srgbClr val="CC4125"/>
              </a:solidFill>
              <a:latin typeface="Arial"/>
              <a:ea typeface="Arial"/>
              <a:cs typeface="Arial"/>
              <a:sym typeface="Arial"/>
            </a:endParaRPr>
          </a:p>
        </p:txBody>
      </p:sp>
      <p:sp>
        <p:nvSpPr>
          <p:cNvPr id="333" name="Google Shape;333;gf476a9f40f_1_89"/>
          <p:cNvSpPr txBox="1"/>
          <p:nvPr/>
        </p:nvSpPr>
        <p:spPr>
          <a:xfrm>
            <a:off x="4028925" y="4239375"/>
            <a:ext cx="3281100" cy="3540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b="0" i="0" lang="tr" sz="1100" u="none" cap="none" strike="noStrike">
                <a:solidFill>
                  <a:schemeClr val="dk1"/>
                </a:solidFill>
                <a:latin typeface="Times New Roman"/>
                <a:ea typeface="Times New Roman"/>
                <a:cs typeface="Times New Roman"/>
                <a:sym typeface="Times New Roman"/>
              </a:rPr>
              <a:t>Kaynak : Ulusal Yapay Zekâ Stratejisi s:34</a:t>
            </a:r>
            <a:endParaRPr b="0" i="0" sz="11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7" name="Shape 337"/>
        <p:cNvGrpSpPr/>
        <p:nvPr/>
      </p:nvGrpSpPr>
      <p:grpSpPr>
        <a:xfrm>
          <a:off x="0" y="0"/>
          <a:ext cx="0" cy="0"/>
          <a:chOff x="0" y="0"/>
          <a:chExt cx="0" cy="0"/>
        </a:xfrm>
      </p:grpSpPr>
      <p:sp>
        <p:nvSpPr>
          <p:cNvPr id="338" name="Google Shape;338;gf476a9f40f_2_0"/>
          <p:cNvSpPr txBox="1"/>
          <p:nvPr/>
        </p:nvSpPr>
        <p:spPr>
          <a:xfrm>
            <a:off x="3574525" y="1525050"/>
            <a:ext cx="136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Yapay Zekâ</a:t>
            </a:r>
            <a:endParaRPr b="1" i="0" sz="1600" u="none" cap="none" strike="noStrike">
              <a:solidFill>
                <a:srgbClr val="FF99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     Verisi  </a:t>
            </a:r>
            <a:endParaRPr b="1" i="0" sz="1600" u="none" cap="none" strike="noStrike">
              <a:solidFill>
                <a:srgbClr val="FF9900"/>
              </a:solidFill>
              <a:latin typeface="Arial"/>
              <a:ea typeface="Arial"/>
              <a:cs typeface="Arial"/>
              <a:sym typeface="Arial"/>
            </a:endParaRPr>
          </a:p>
        </p:txBody>
      </p:sp>
      <p:sp>
        <p:nvSpPr>
          <p:cNvPr id="339" name="Google Shape;339;gf476a9f40f_2_0"/>
          <p:cNvSpPr txBox="1"/>
          <p:nvPr/>
        </p:nvSpPr>
        <p:spPr>
          <a:xfrm>
            <a:off x="3216250" y="4519325"/>
            <a:ext cx="2593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tr" sz="1400" u="none" cap="none" strike="noStrike">
                <a:solidFill>
                  <a:srgbClr val="FF9900"/>
                </a:solidFill>
                <a:latin typeface="Arial"/>
                <a:ea typeface="Arial"/>
                <a:cs typeface="Arial"/>
                <a:sym typeface="Arial"/>
              </a:rPr>
              <a:t>www.yapayzekaverisi.com</a:t>
            </a:r>
            <a:endParaRPr b="1" i="0" sz="1400" u="none" cap="none" strike="noStrike">
              <a:solidFill>
                <a:srgbClr val="FF9900"/>
              </a:solidFill>
              <a:latin typeface="Arial"/>
              <a:ea typeface="Arial"/>
              <a:cs typeface="Arial"/>
              <a:sym typeface="Arial"/>
            </a:endParaRPr>
          </a:p>
        </p:txBody>
      </p:sp>
      <p:sp>
        <p:nvSpPr>
          <p:cNvPr id="340" name="Google Shape;340;gf476a9f40f_2_0"/>
          <p:cNvSpPr txBox="1"/>
          <p:nvPr/>
        </p:nvSpPr>
        <p:spPr>
          <a:xfrm>
            <a:off x="3110425" y="2242425"/>
            <a:ext cx="2212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980000"/>
              </a:solidFill>
              <a:latin typeface="Arial"/>
              <a:ea typeface="Arial"/>
              <a:cs typeface="Arial"/>
              <a:sym typeface="Arial"/>
            </a:endParaRPr>
          </a:p>
        </p:txBody>
      </p:sp>
      <p:pic>
        <p:nvPicPr>
          <p:cNvPr id="341" name="Google Shape;341;gf476a9f40f_2_0"/>
          <p:cNvPicPr preferRelativeResize="0"/>
          <p:nvPr/>
        </p:nvPicPr>
        <p:blipFill rotWithShape="1">
          <a:blip r:embed="rId4">
            <a:alphaModFix/>
          </a:blip>
          <a:srcRect b="0" l="0" r="0" t="0"/>
          <a:stretch/>
        </p:blipFill>
        <p:spPr>
          <a:xfrm>
            <a:off x="78350" y="1238500"/>
            <a:ext cx="1619800" cy="3777182"/>
          </a:xfrm>
          <a:prstGeom prst="rect">
            <a:avLst/>
          </a:prstGeom>
          <a:noFill/>
          <a:ln>
            <a:noFill/>
          </a:ln>
        </p:spPr>
      </p:pic>
      <p:pic>
        <p:nvPicPr>
          <p:cNvPr id="342" name="Google Shape;342;gf476a9f40f_2_0"/>
          <p:cNvPicPr preferRelativeResize="0"/>
          <p:nvPr/>
        </p:nvPicPr>
        <p:blipFill rotWithShape="1">
          <a:blip r:embed="rId5">
            <a:alphaModFix/>
          </a:blip>
          <a:srcRect b="0" l="0" r="0" t="0"/>
          <a:stretch/>
        </p:blipFill>
        <p:spPr>
          <a:xfrm>
            <a:off x="7327550" y="785125"/>
            <a:ext cx="1729250" cy="4134400"/>
          </a:xfrm>
          <a:prstGeom prst="rect">
            <a:avLst/>
          </a:prstGeom>
          <a:noFill/>
          <a:ln>
            <a:noFill/>
          </a:ln>
        </p:spPr>
      </p:pic>
      <p:sp>
        <p:nvSpPr>
          <p:cNvPr id="343" name="Google Shape;343;gf476a9f40f_2_0"/>
          <p:cNvSpPr txBox="1"/>
          <p:nvPr/>
        </p:nvSpPr>
        <p:spPr>
          <a:xfrm>
            <a:off x="1720950" y="2682900"/>
            <a:ext cx="5702100" cy="646500"/>
          </a:xfrm>
          <a:prstGeom prst="rect">
            <a:avLst/>
          </a:prstGeom>
          <a:noFill/>
          <a:ln>
            <a:noFill/>
          </a:ln>
        </p:spPr>
        <p:txBody>
          <a:bodyPr anchorCtr="0" anchor="t" bIns="91425" lIns="91425" spcFirstLastPara="1" rIns="91425" wrap="square" tIns="91425">
            <a:spAutoFit/>
          </a:bodyPr>
          <a:lstStyle/>
          <a:p>
            <a:pPr indent="540000" lvl="0" marL="0" marR="0" rtl="0" algn="just">
              <a:lnSpc>
                <a:spcPct val="100000"/>
              </a:lnSpc>
              <a:spcBef>
                <a:spcPts val="0"/>
              </a:spcBef>
              <a:spcAft>
                <a:spcPts val="0"/>
              </a:spcAft>
              <a:buClr>
                <a:srgbClr val="000000"/>
              </a:buClr>
              <a:buSzPts val="1500"/>
              <a:buFont typeface="Arial"/>
              <a:buNone/>
            </a:pPr>
            <a:r>
              <a:rPr b="0" i="0" lang="tr" sz="1500" u="none" cap="none" strike="noStrike">
                <a:solidFill>
                  <a:srgbClr val="000000"/>
                </a:solidFill>
                <a:latin typeface="Times New Roman"/>
                <a:ea typeface="Times New Roman"/>
                <a:cs typeface="Times New Roman"/>
                <a:sym typeface="Times New Roman"/>
              </a:rPr>
              <a:t>Rusya ve İsrail, </a:t>
            </a:r>
            <a:r>
              <a:rPr b="1" i="0" lang="tr" sz="1500" u="none" cap="none" strike="noStrike">
                <a:solidFill>
                  <a:srgbClr val="000000"/>
                </a:solidFill>
                <a:latin typeface="Times New Roman"/>
                <a:ea typeface="Times New Roman"/>
                <a:cs typeface="Times New Roman"/>
                <a:sym typeface="Times New Roman"/>
              </a:rPr>
              <a:t>savunma sanayisinde</a:t>
            </a:r>
            <a:r>
              <a:rPr b="0" i="0" lang="tr" sz="1500" u="none" cap="none" strike="noStrike">
                <a:solidFill>
                  <a:srgbClr val="000000"/>
                </a:solidFill>
                <a:latin typeface="Times New Roman"/>
                <a:ea typeface="Times New Roman"/>
                <a:cs typeface="Times New Roman"/>
                <a:sym typeface="Times New Roman"/>
              </a:rPr>
              <a:t> otonom sistemlerin uygulanmasına güçlü vurgu yapmaktadır. </a:t>
            </a:r>
            <a:endParaRPr b="0" i="0" sz="1500" u="none" cap="none" strike="noStrike">
              <a:solidFill>
                <a:srgbClr val="000000"/>
              </a:solidFill>
              <a:latin typeface="Times New Roman"/>
              <a:ea typeface="Times New Roman"/>
              <a:cs typeface="Times New Roman"/>
              <a:sym typeface="Times New Roman"/>
            </a:endParaRPr>
          </a:p>
        </p:txBody>
      </p:sp>
      <p:sp>
        <p:nvSpPr>
          <p:cNvPr id="344" name="Google Shape;344;gf476a9f40f_2_0"/>
          <p:cNvSpPr txBox="1"/>
          <p:nvPr/>
        </p:nvSpPr>
        <p:spPr>
          <a:xfrm>
            <a:off x="3152725" y="2150025"/>
            <a:ext cx="22128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tr" sz="2000" u="none" cap="none" strike="noStrike">
                <a:solidFill>
                  <a:srgbClr val="CC4125"/>
                </a:solidFill>
                <a:latin typeface="Arial"/>
                <a:ea typeface="Arial"/>
                <a:cs typeface="Arial"/>
                <a:sym typeface="Arial"/>
              </a:rPr>
              <a:t>Rusya Ve İsrail</a:t>
            </a:r>
            <a:endParaRPr b="1" i="0" sz="2000" u="none" cap="none" strike="noStrike">
              <a:solidFill>
                <a:srgbClr val="CC4125"/>
              </a:solidFill>
              <a:latin typeface="Arial"/>
              <a:ea typeface="Arial"/>
              <a:cs typeface="Arial"/>
              <a:sym typeface="Arial"/>
            </a:endParaRPr>
          </a:p>
        </p:txBody>
      </p:sp>
      <p:sp>
        <p:nvSpPr>
          <p:cNvPr id="345" name="Google Shape;345;gf476a9f40f_2_0"/>
          <p:cNvSpPr txBox="1"/>
          <p:nvPr/>
        </p:nvSpPr>
        <p:spPr>
          <a:xfrm>
            <a:off x="4028925" y="4239375"/>
            <a:ext cx="3281100" cy="3540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b="0" i="0" lang="tr" sz="1100" u="none" cap="none" strike="noStrike">
                <a:solidFill>
                  <a:schemeClr val="dk1"/>
                </a:solidFill>
                <a:latin typeface="Times New Roman"/>
                <a:ea typeface="Times New Roman"/>
                <a:cs typeface="Times New Roman"/>
                <a:sym typeface="Times New Roman"/>
              </a:rPr>
              <a:t>Kaynak : Ulusal Yapay Zekâ Stratejisi s:34</a:t>
            </a:r>
            <a:endParaRPr b="0" i="0" sz="11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9" name="Shape 349"/>
        <p:cNvGrpSpPr/>
        <p:nvPr/>
      </p:nvGrpSpPr>
      <p:grpSpPr>
        <a:xfrm>
          <a:off x="0" y="0"/>
          <a:ext cx="0" cy="0"/>
          <a:chOff x="0" y="0"/>
          <a:chExt cx="0" cy="0"/>
        </a:xfrm>
      </p:grpSpPr>
      <p:sp>
        <p:nvSpPr>
          <p:cNvPr id="350" name="Google Shape;350;gf476a9f40f_2_8"/>
          <p:cNvSpPr txBox="1"/>
          <p:nvPr/>
        </p:nvSpPr>
        <p:spPr>
          <a:xfrm>
            <a:off x="2763300" y="2202300"/>
            <a:ext cx="33912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FF0000"/>
              </a:solidFill>
              <a:latin typeface="Arial"/>
              <a:ea typeface="Arial"/>
              <a:cs typeface="Arial"/>
              <a:sym typeface="Arial"/>
            </a:endParaRPr>
          </a:p>
        </p:txBody>
      </p:sp>
      <p:sp>
        <p:nvSpPr>
          <p:cNvPr id="351" name="Google Shape;351;gf476a9f40f_2_8"/>
          <p:cNvSpPr txBox="1"/>
          <p:nvPr/>
        </p:nvSpPr>
        <p:spPr>
          <a:xfrm>
            <a:off x="3618925" y="1569450"/>
            <a:ext cx="136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Yapay Zekâ</a:t>
            </a:r>
            <a:endParaRPr b="1" i="0" sz="1600" u="none" cap="none" strike="noStrike">
              <a:solidFill>
                <a:srgbClr val="FF99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     Verisi  </a:t>
            </a:r>
            <a:endParaRPr b="1" i="0" sz="1600" u="none" cap="none" strike="noStrike">
              <a:solidFill>
                <a:srgbClr val="FF9900"/>
              </a:solidFill>
              <a:latin typeface="Arial"/>
              <a:ea typeface="Arial"/>
              <a:cs typeface="Arial"/>
              <a:sym typeface="Arial"/>
            </a:endParaRPr>
          </a:p>
        </p:txBody>
      </p:sp>
      <p:sp>
        <p:nvSpPr>
          <p:cNvPr id="352" name="Google Shape;352;gf476a9f40f_2_8"/>
          <p:cNvSpPr txBox="1"/>
          <p:nvPr/>
        </p:nvSpPr>
        <p:spPr>
          <a:xfrm>
            <a:off x="3216250" y="4519325"/>
            <a:ext cx="2593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tr" sz="1400" u="none" cap="none" strike="noStrike">
                <a:solidFill>
                  <a:srgbClr val="FF9900"/>
                </a:solidFill>
                <a:latin typeface="Arial"/>
                <a:ea typeface="Arial"/>
                <a:cs typeface="Arial"/>
                <a:sym typeface="Arial"/>
              </a:rPr>
              <a:t>www.yapayzekaverisi.com</a:t>
            </a:r>
            <a:endParaRPr b="1" i="0" sz="1400" u="none" cap="none" strike="noStrike">
              <a:solidFill>
                <a:srgbClr val="FF9900"/>
              </a:solidFill>
              <a:latin typeface="Arial"/>
              <a:ea typeface="Arial"/>
              <a:cs typeface="Arial"/>
              <a:sym typeface="Arial"/>
            </a:endParaRPr>
          </a:p>
        </p:txBody>
      </p:sp>
      <p:pic>
        <p:nvPicPr>
          <p:cNvPr id="353" name="Google Shape;353;gf476a9f40f_2_8"/>
          <p:cNvPicPr preferRelativeResize="0"/>
          <p:nvPr/>
        </p:nvPicPr>
        <p:blipFill rotWithShape="1">
          <a:blip r:embed="rId4">
            <a:alphaModFix/>
          </a:blip>
          <a:srcRect b="0" l="0" r="0" t="0"/>
          <a:stretch/>
        </p:blipFill>
        <p:spPr>
          <a:xfrm>
            <a:off x="42150" y="898200"/>
            <a:ext cx="1729250" cy="4177149"/>
          </a:xfrm>
          <a:prstGeom prst="rect">
            <a:avLst/>
          </a:prstGeom>
          <a:noFill/>
          <a:ln>
            <a:noFill/>
          </a:ln>
        </p:spPr>
      </p:pic>
      <p:pic>
        <p:nvPicPr>
          <p:cNvPr id="354" name="Google Shape;354;gf476a9f40f_2_8"/>
          <p:cNvPicPr preferRelativeResize="0"/>
          <p:nvPr/>
        </p:nvPicPr>
        <p:blipFill rotWithShape="1">
          <a:blip r:embed="rId5">
            <a:alphaModFix/>
          </a:blip>
          <a:srcRect b="0" l="0" r="0" t="0"/>
          <a:stretch/>
        </p:blipFill>
        <p:spPr>
          <a:xfrm>
            <a:off x="7403950" y="923925"/>
            <a:ext cx="1619800" cy="4136275"/>
          </a:xfrm>
          <a:prstGeom prst="rect">
            <a:avLst/>
          </a:prstGeom>
          <a:noFill/>
          <a:ln>
            <a:noFill/>
          </a:ln>
        </p:spPr>
      </p:pic>
      <p:sp>
        <p:nvSpPr>
          <p:cNvPr id="355" name="Google Shape;355;gf476a9f40f_2_8"/>
          <p:cNvSpPr txBox="1"/>
          <p:nvPr/>
        </p:nvSpPr>
        <p:spPr>
          <a:xfrm>
            <a:off x="1765200" y="2571750"/>
            <a:ext cx="5613600" cy="877200"/>
          </a:xfrm>
          <a:prstGeom prst="rect">
            <a:avLst/>
          </a:prstGeom>
          <a:noFill/>
          <a:ln>
            <a:noFill/>
          </a:ln>
        </p:spPr>
        <p:txBody>
          <a:bodyPr anchorCtr="0" anchor="t" bIns="91425" lIns="91425" spcFirstLastPara="1" rIns="91425" wrap="square" tIns="91425">
            <a:spAutoFit/>
          </a:bodyPr>
          <a:lstStyle/>
          <a:p>
            <a:pPr indent="540000" lvl="0" marL="0" marR="0" rtl="0" algn="just">
              <a:lnSpc>
                <a:spcPct val="100000"/>
              </a:lnSpc>
              <a:spcBef>
                <a:spcPts val="0"/>
              </a:spcBef>
              <a:spcAft>
                <a:spcPts val="0"/>
              </a:spcAft>
              <a:buClr>
                <a:srgbClr val="000000"/>
              </a:buClr>
              <a:buSzPts val="1500"/>
              <a:buFont typeface="Arial"/>
              <a:buNone/>
            </a:pPr>
            <a:r>
              <a:rPr b="0" i="0" lang="tr" sz="1500" u="none" cap="none" strike="noStrike">
                <a:solidFill>
                  <a:srgbClr val="000000"/>
                </a:solidFill>
                <a:latin typeface="Times New Roman"/>
                <a:ea typeface="Times New Roman"/>
                <a:cs typeface="Times New Roman"/>
                <a:sym typeface="Times New Roman"/>
              </a:rPr>
              <a:t>Birleşik Krallık, </a:t>
            </a:r>
            <a:r>
              <a:rPr b="1" i="0" lang="tr" sz="1500" u="none" cap="none" strike="noStrike">
                <a:solidFill>
                  <a:srgbClr val="000000"/>
                </a:solidFill>
                <a:latin typeface="Times New Roman"/>
                <a:ea typeface="Times New Roman"/>
                <a:cs typeface="Times New Roman"/>
                <a:sym typeface="Times New Roman"/>
              </a:rPr>
              <a:t>sanayi hedefi ile </a:t>
            </a:r>
            <a:r>
              <a:rPr b="0" i="0" lang="tr" sz="1500" u="none" cap="none" strike="noStrike">
                <a:solidFill>
                  <a:srgbClr val="000000"/>
                </a:solidFill>
                <a:latin typeface="Times New Roman"/>
                <a:ea typeface="Times New Roman"/>
                <a:cs typeface="Times New Roman"/>
                <a:sym typeface="Times New Roman"/>
              </a:rPr>
              <a:t>fon oluşturmayı ve böylece YZ yeteneklerinin artırılmasını hedeflemiş, bu amaçla özel sektörle bir anlaşma imzalamıştır. </a:t>
            </a:r>
            <a:endParaRPr b="0" i="0" sz="1500" u="none" cap="none" strike="noStrike">
              <a:solidFill>
                <a:srgbClr val="000000"/>
              </a:solidFill>
              <a:latin typeface="Times New Roman"/>
              <a:ea typeface="Times New Roman"/>
              <a:cs typeface="Times New Roman"/>
              <a:sym typeface="Times New Roman"/>
            </a:endParaRPr>
          </a:p>
        </p:txBody>
      </p:sp>
      <p:sp>
        <p:nvSpPr>
          <p:cNvPr id="356" name="Google Shape;356;gf476a9f40f_2_8"/>
          <p:cNvSpPr txBox="1"/>
          <p:nvPr/>
        </p:nvSpPr>
        <p:spPr>
          <a:xfrm>
            <a:off x="3547425" y="2140525"/>
            <a:ext cx="1972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tr" sz="2000" u="none" cap="none" strike="noStrike">
                <a:solidFill>
                  <a:srgbClr val="CC4125"/>
                </a:solidFill>
                <a:latin typeface="Arial"/>
                <a:ea typeface="Arial"/>
                <a:cs typeface="Arial"/>
                <a:sym typeface="Arial"/>
              </a:rPr>
              <a:t>Birleşik Krallık</a:t>
            </a:r>
            <a:endParaRPr b="1" i="0" sz="2000" u="none" cap="none" strike="noStrike">
              <a:solidFill>
                <a:srgbClr val="CC4125"/>
              </a:solidFill>
              <a:latin typeface="Arial"/>
              <a:ea typeface="Arial"/>
              <a:cs typeface="Arial"/>
              <a:sym typeface="Arial"/>
            </a:endParaRPr>
          </a:p>
        </p:txBody>
      </p:sp>
      <p:sp>
        <p:nvSpPr>
          <p:cNvPr id="357" name="Google Shape;357;gf476a9f40f_2_8"/>
          <p:cNvSpPr txBox="1"/>
          <p:nvPr/>
        </p:nvSpPr>
        <p:spPr>
          <a:xfrm>
            <a:off x="4028925" y="4239375"/>
            <a:ext cx="3281100" cy="3540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b="0" i="0" lang="tr" sz="1100" u="none" cap="none" strike="noStrike">
                <a:solidFill>
                  <a:schemeClr val="dk1"/>
                </a:solidFill>
                <a:latin typeface="Times New Roman"/>
                <a:ea typeface="Times New Roman"/>
                <a:cs typeface="Times New Roman"/>
                <a:sym typeface="Times New Roman"/>
              </a:rPr>
              <a:t>Kaynak : Ulusal Yapay Zekâ Stratejisi s:34</a:t>
            </a:r>
            <a:endParaRPr b="0" i="0" sz="11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61" name="Shape 361"/>
        <p:cNvGrpSpPr/>
        <p:nvPr/>
      </p:nvGrpSpPr>
      <p:grpSpPr>
        <a:xfrm>
          <a:off x="0" y="0"/>
          <a:ext cx="0" cy="0"/>
          <a:chOff x="0" y="0"/>
          <a:chExt cx="0" cy="0"/>
        </a:xfrm>
      </p:grpSpPr>
      <p:sp>
        <p:nvSpPr>
          <p:cNvPr id="362" name="Google Shape;362;gf476a9f40f_2_16"/>
          <p:cNvSpPr txBox="1"/>
          <p:nvPr/>
        </p:nvSpPr>
        <p:spPr>
          <a:xfrm>
            <a:off x="3574525" y="1525050"/>
            <a:ext cx="136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Yapay Zekâ</a:t>
            </a:r>
            <a:endParaRPr b="1" i="0" sz="1600" u="none" cap="none" strike="noStrike">
              <a:solidFill>
                <a:srgbClr val="FF99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     Verisi  </a:t>
            </a:r>
            <a:endParaRPr b="1" i="0" sz="1600" u="none" cap="none" strike="noStrike">
              <a:solidFill>
                <a:srgbClr val="FF9900"/>
              </a:solidFill>
              <a:latin typeface="Arial"/>
              <a:ea typeface="Arial"/>
              <a:cs typeface="Arial"/>
              <a:sym typeface="Arial"/>
            </a:endParaRPr>
          </a:p>
        </p:txBody>
      </p:sp>
      <p:sp>
        <p:nvSpPr>
          <p:cNvPr id="363" name="Google Shape;363;gf476a9f40f_2_16"/>
          <p:cNvSpPr txBox="1"/>
          <p:nvPr/>
        </p:nvSpPr>
        <p:spPr>
          <a:xfrm>
            <a:off x="3216250" y="4519325"/>
            <a:ext cx="2593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tr" sz="1400" u="none" cap="none" strike="noStrike">
                <a:solidFill>
                  <a:srgbClr val="FF9900"/>
                </a:solidFill>
                <a:latin typeface="Arial"/>
                <a:ea typeface="Arial"/>
                <a:cs typeface="Arial"/>
                <a:sym typeface="Arial"/>
              </a:rPr>
              <a:t>www.yapayzekaverisi.com</a:t>
            </a:r>
            <a:endParaRPr b="1" i="0" sz="1400" u="none" cap="none" strike="noStrike">
              <a:solidFill>
                <a:srgbClr val="FF9900"/>
              </a:solidFill>
              <a:latin typeface="Arial"/>
              <a:ea typeface="Arial"/>
              <a:cs typeface="Arial"/>
              <a:sym typeface="Arial"/>
            </a:endParaRPr>
          </a:p>
        </p:txBody>
      </p:sp>
      <p:sp>
        <p:nvSpPr>
          <p:cNvPr id="364" name="Google Shape;364;gf476a9f40f_2_16"/>
          <p:cNvSpPr txBox="1"/>
          <p:nvPr/>
        </p:nvSpPr>
        <p:spPr>
          <a:xfrm>
            <a:off x="3110425" y="2242425"/>
            <a:ext cx="2212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980000"/>
              </a:solidFill>
              <a:latin typeface="Arial"/>
              <a:ea typeface="Arial"/>
              <a:cs typeface="Arial"/>
              <a:sym typeface="Arial"/>
            </a:endParaRPr>
          </a:p>
        </p:txBody>
      </p:sp>
      <p:pic>
        <p:nvPicPr>
          <p:cNvPr id="365" name="Google Shape;365;gf476a9f40f_2_16"/>
          <p:cNvPicPr preferRelativeResize="0"/>
          <p:nvPr/>
        </p:nvPicPr>
        <p:blipFill rotWithShape="1">
          <a:blip r:embed="rId4">
            <a:alphaModFix/>
          </a:blip>
          <a:srcRect b="0" l="0" r="0" t="0"/>
          <a:stretch/>
        </p:blipFill>
        <p:spPr>
          <a:xfrm>
            <a:off x="7403950" y="923925"/>
            <a:ext cx="1619800" cy="4136275"/>
          </a:xfrm>
          <a:prstGeom prst="rect">
            <a:avLst/>
          </a:prstGeom>
          <a:noFill/>
          <a:ln>
            <a:noFill/>
          </a:ln>
        </p:spPr>
      </p:pic>
      <p:pic>
        <p:nvPicPr>
          <p:cNvPr id="366" name="Google Shape;366;gf476a9f40f_2_16"/>
          <p:cNvPicPr preferRelativeResize="0"/>
          <p:nvPr/>
        </p:nvPicPr>
        <p:blipFill rotWithShape="1">
          <a:blip r:embed="rId5">
            <a:alphaModFix/>
          </a:blip>
          <a:srcRect b="0" l="0" r="0" t="0"/>
          <a:stretch/>
        </p:blipFill>
        <p:spPr>
          <a:xfrm>
            <a:off x="109000" y="1098775"/>
            <a:ext cx="1619800" cy="3733188"/>
          </a:xfrm>
          <a:prstGeom prst="rect">
            <a:avLst/>
          </a:prstGeom>
          <a:noFill/>
          <a:ln>
            <a:noFill/>
          </a:ln>
        </p:spPr>
      </p:pic>
      <p:sp>
        <p:nvSpPr>
          <p:cNvPr id="367" name="Google Shape;367;gf476a9f40f_2_16"/>
          <p:cNvSpPr txBox="1"/>
          <p:nvPr/>
        </p:nvSpPr>
        <p:spPr>
          <a:xfrm>
            <a:off x="1607925" y="2642625"/>
            <a:ext cx="5839500" cy="1108200"/>
          </a:xfrm>
          <a:prstGeom prst="rect">
            <a:avLst/>
          </a:prstGeom>
          <a:noFill/>
          <a:ln>
            <a:noFill/>
          </a:ln>
        </p:spPr>
        <p:txBody>
          <a:bodyPr anchorCtr="0" anchor="t" bIns="91425" lIns="91425" spcFirstLastPara="1" rIns="91425" wrap="square" tIns="91425">
            <a:spAutoFit/>
          </a:bodyPr>
          <a:lstStyle/>
          <a:p>
            <a:pPr indent="540000" lvl="0" marL="0" marR="0" rtl="0" algn="just">
              <a:lnSpc>
                <a:spcPct val="100000"/>
              </a:lnSpc>
              <a:spcBef>
                <a:spcPts val="0"/>
              </a:spcBef>
              <a:spcAft>
                <a:spcPts val="0"/>
              </a:spcAft>
              <a:buClr>
                <a:srgbClr val="000000"/>
              </a:buClr>
              <a:buSzPts val="1500"/>
              <a:buFont typeface="Arial"/>
              <a:buNone/>
            </a:pPr>
            <a:r>
              <a:rPr b="0" i="0" lang="tr" sz="1500" u="none" cap="none" strike="noStrike">
                <a:solidFill>
                  <a:srgbClr val="000000"/>
                </a:solidFill>
                <a:latin typeface="Times New Roman"/>
                <a:ea typeface="Times New Roman"/>
                <a:cs typeface="Times New Roman"/>
                <a:sym typeface="Times New Roman"/>
              </a:rPr>
              <a:t>Japonya, teknolojiyi öncelikle yaşlanan </a:t>
            </a:r>
            <a:r>
              <a:rPr b="1" i="0" lang="tr" sz="1500" u="none" cap="none" strike="noStrike">
                <a:solidFill>
                  <a:srgbClr val="000000"/>
                </a:solidFill>
                <a:latin typeface="Times New Roman"/>
                <a:ea typeface="Times New Roman"/>
                <a:cs typeface="Times New Roman"/>
                <a:sym typeface="Times New Roman"/>
              </a:rPr>
              <a:t>nüfusunun sorunlarıyla</a:t>
            </a:r>
            <a:r>
              <a:rPr b="0" i="0" lang="tr" sz="1500" u="none" cap="none" strike="noStrike">
                <a:solidFill>
                  <a:srgbClr val="000000"/>
                </a:solidFill>
                <a:latin typeface="Times New Roman"/>
                <a:ea typeface="Times New Roman"/>
                <a:cs typeface="Times New Roman"/>
                <a:sym typeface="Times New Roman"/>
              </a:rPr>
              <a:t> başa çıkmak için kullanmaktadır. Belirledikleri bu ekonomik hedef doğrultusunda, özel sektör tarafından ihtiyaç duyulan gereklilikleri sağlamanın adımlarını atmışlardır.</a:t>
            </a:r>
            <a:endParaRPr b="0" i="0" sz="1500" u="none" cap="none" strike="noStrike">
              <a:solidFill>
                <a:srgbClr val="000000"/>
              </a:solidFill>
              <a:latin typeface="Times New Roman"/>
              <a:ea typeface="Times New Roman"/>
              <a:cs typeface="Times New Roman"/>
              <a:sym typeface="Times New Roman"/>
            </a:endParaRPr>
          </a:p>
        </p:txBody>
      </p:sp>
      <p:sp>
        <p:nvSpPr>
          <p:cNvPr id="368" name="Google Shape;368;gf476a9f40f_2_16"/>
          <p:cNvSpPr txBox="1"/>
          <p:nvPr/>
        </p:nvSpPr>
        <p:spPr>
          <a:xfrm>
            <a:off x="3547425" y="2140525"/>
            <a:ext cx="12858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tr" sz="2000" u="none" cap="none" strike="noStrike">
                <a:solidFill>
                  <a:srgbClr val="CC4125"/>
                </a:solidFill>
                <a:latin typeface="Arial"/>
                <a:ea typeface="Arial"/>
                <a:cs typeface="Arial"/>
                <a:sym typeface="Arial"/>
              </a:rPr>
              <a:t>Japonya</a:t>
            </a:r>
            <a:endParaRPr b="1" i="0" sz="2000" u="none" cap="none" strike="noStrike">
              <a:solidFill>
                <a:srgbClr val="CC4125"/>
              </a:solidFill>
              <a:latin typeface="Arial"/>
              <a:ea typeface="Arial"/>
              <a:cs typeface="Arial"/>
              <a:sym typeface="Arial"/>
            </a:endParaRPr>
          </a:p>
        </p:txBody>
      </p:sp>
      <p:sp>
        <p:nvSpPr>
          <p:cNvPr id="369" name="Google Shape;369;gf476a9f40f_2_16"/>
          <p:cNvSpPr txBox="1"/>
          <p:nvPr/>
        </p:nvSpPr>
        <p:spPr>
          <a:xfrm>
            <a:off x="4028925" y="4239375"/>
            <a:ext cx="3281100" cy="3540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b="0" i="0" lang="tr" sz="1100" u="none" cap="none" strike="noStrike">
                <a:solidFill>
                  <a:schemeClr val="dk1"/>
                </a:solidFill>
                <a:latin typeface="Times New Roman"/>
                <a:ea typeface="Times New Roman"/>
                <a:cs typeface="Times New Roman"/>
                <a:sym typeface="Times New Roman"/>
              </a:rPr>
              <a:t>Kaynak : Ulusal Yapay Zekâ Stratejisi s:34</a:t>
            </a:r>
            <a:endParaRPr b="0" i="0" sz="11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3" name="Shape 373"/>
        <p:cNvGrpSpPr/>
        <p:nvPr/>
      </p:nvGrpSpPr>
      <p:grpSpPr>
        <a:xfrm>
          <a:off x="0" y="0"/>
          <a:ext cx="0" cy="0"/>
          <a:chOff x="0" y="0"/>
          <a:chExt cx="0" cy="0"/>
        </a:xfrm>
      </p:grpSpPr>
      <p:sp>
        <p:nvSpPr>
          <p:cNvPr id="374" name="Google Shape;374;g132279f69d6_2_38"/>
          <p:cNvSpPr txBox="1"/>
          <p:nvPr/>
        </p:nvSpPr>
        <p:spPr>
          <a:xfrm>
            <a:off x="3574525" y="1525050"/>
            <a:ext cx="136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Yapay Zekâ</a:t>
            </a:r>
            <a:endParaRPr b="1" i="0" sz="1600" u="none" cap="none" strike="noStrike">
              <a:solidFill>
                <a:srgbClr val="FF99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     Verisi  </a:t>
            </a:r>
            <a:endParaRPr b="1" i="0" sz="1600" u="none" cap="none" strike="noStrike">
              <a:solidFill>
                <a:srgbClr val="FF9900"/>
              </a:solidFill>
              <a:latin typeface="Arial"/>
              <a:ea typeface="Arial"/>
              <a:cs typeface="Arial"/>
              <a:sym typeface="Arial"/>
            </a:endParaRPr>
          </a:p>
        </p:txBody>
      </p:sp>
      <p:sp>
        <p:nvSpPr>
          <p:cNvPr id="375" name="Google Shape;375;g132279f69d6_2_38"/>
          <p:cNvSpPr txBox="1"/>
          <p:nvPr/>
        </p:nvSpPr>
        <p:spPr>
          <a:xfrm>
            <a:off x="3216250" y="4519325"/>
            <a:ext cx="2593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tr" sz="1400" u="none" cap="none" strike="noStrike">
                <a:solidFill>
                  <a:srgbClr val="FF9900"/>
                </a:solidFill>
                <a:latin typeface="Arial"/>
                <a:ea typeface="Arial"/>
                <a:cs typeface="Arial"/>
                <a:sym typeface="Arial"/>
              </a:rPr>
              <a:t>www.yapayzekaverisi.com</a:t>
            </a:r>
            <a:endParaRPr b="1" i="0" sz="1400" u="none" cap="none" strike="noStrike">
              <a:solidFill>
                <a:srgbClr val="FF9900"/>
              </a:solidFill>
              <a:latin typeface="Arial"/>
              <a:ea typeface="Arial"/>
              <a:cs typeface="Arial"/>
              <a:sym typeface="Arial"/>
            </a:endParaRPr>
          </a:p>
        </p:txBody>
      </p:sp>
      <p:sp>
        <p:nvSpPr>
          <p:cNvPr id="376" name="Google Shape;376;g132279f69d6_2_38"/>
          <p:cNvSpPr txBox="1"/>
          <p:nvPr/>
        </p:nvSpPr>
        <p:spPr>
          <a:xfrm>
            <a:off x="3110425" y="2242425"/>
            <a:ext cx="2212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980000"/>
              </a:solidFill>
              <a:latin typeface="Arial"/>
              <a:ea typeface="Arial"/>
              <a:cs typeface="Arial"/>
              <a:sym typeface="Arial"/>
            </a:endParaRPr>
          </a:p>
        </p:txBody>
      </p:sp>
      <p:sp>
        <p:nvSpPr>
          <p:cNvPr id="377" name="Google Shape;377;g132279f69d6_2_38"/>
          <p:cNvSpPr txBox="1"/>
          <p:nvPr/>
        </p:nvSpPr>
        <p:spPr>
          <a:xfrm>
            <a:off x="2876275" y="2150025"/>
            <a:ext cx="2765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t/>
            </a:r>
            <a:endParaRPr b="0" i="0" sz="1200" u="none" cap="none" strike="noStrike">
              <a:solidFill>
                <a:srgbClr val="000000"/>
              </a:solidFill>
              <a:latin typeface="Arial"/>
              <a:ea typeface="Arial"/>
              <a:cs typeface="Arial"/>
              <a:sym typeface="Arial"/>
            </a:endParaRPr>
          </a:p>
        </p:txBody>
      </p:sp>
      <p:pic>
        <p:nvPicPr>
          <p:cNvPr id="378" name="Google Shape;378;g132279f69d6_2_38"/>
          <p:cNvPicPr preferRelativeResize="0"/>
          <p:nvPr/>
        </p:nvPicPr>
        <p:blipFill rotWithShape="1">
          <a:blip r:embed="rId4">
            <a:alphaModFix/>
          </a:blip>
          <a:srcRect b="0" l="0" r="0" t="0"/>
          <a:stretch/>
        </p:blipFill>
        <p:spPr>
          <a:xfrm>
            <a:off x="78350" y="1238500"/>
            <a:ext cx="1619800" cy="3777182"/>
          </a:xfrm>
          <a:prstGeom prst="rect">
            <a:avLst/>
          </a:prstGeom>
          <a:noFill/>
          <a:ln>
            <a:noFill/>
          </a:ln>
        </p:spPr>
      </p:pic>
      <p:pic>
        <p:nvPicPr>
          <p:cNvPr id="379" name="Google Shape;379;g132279f69d6_2_38"/>
          <p:cNvPicPr preferRelativeResize="0"/>
          <p:nvPr/>
        </p:nvPicPr>
        <p:blipFill rotWithShape="1">
          <a:blip r:embed="rId5">
            <a:alphaModFix/>
          </a:blip>
          <a:srcRect b="0" l="0" r="0" t="0"/>
          <a:stretch/>
        </p:blipFill>
        <p:spPr>
          <a:xfrm>
            <a:off x="7327550" y="785125"/>
            <a:ext cx="1729250" cy="4134400"/>
          </a:xfrm>
          <a:prstGeom prst="rect">
            <a:avLst/>
          </a:prstGeom>
          <a:noFill/>
          <a:ln>
            <a:noFill/>
          </a:ln>
        </p:spPr>
      </p:pic>
      <p:sp>
        <p:nvSpPr>
          <p:cNvPr id="380" name="Google Shape;380;g132279f69d6_2_38"/>
          <p:cNvSpPr txBox="1"/>
          <p:nvPr/>
        </p:nvSpPr>
        <p:spPr>
          <a:xfrm>
            <a:off x="1795575" y="2642625"/>
            <a:ext cx="5615700" cy="5541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highlight>
                <a:srgbClr val="FFFFFF"/>
              </a:highlight>
              <a:latin typeface="Times New Roman"/>
              <a:ea typeface="Times New Roman"/>
              <a:cs typeface="Times New Roman"/>
              <a:sym typeface="Times New Roman"/>
            </a:endParaRPr>
          </a:p>
          <a:p>
            <a:pPr indent="360000" lvl="0" marL="0" marR="0" rtl="0" algn="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highlight>
                <a:srgbClr val="FFFFFF"/>
              </a:highlight>
              <a:latin typeface="Times New Roman"/>
              <a:ea typeface="Times New Roman"/>
              <a:cs typeface="Times New Roman"/>
              <a:sym typeface="Times New Roman"/>
            </a:endParaRPr>
          </a:p>
        </p:txBody>
      </p:sp>
      <p:sp>
        <p:nvSpPr>
          <p:cNvPr id="381" name="Google Shape;381;g132279f69d6_2_38"/>
          <p:cNvSpPr txBox="1"/>
          <p:nvPr/>
        </p:nvSpPr>
        <p:spPr>
          <a:xfrm>
            <a:off x="1698250" y="2682900"/>
            <a:ext cx="5629200" cy="877200"/>
          </a:xfrm>
          <a:prstGeom prst="rect">
            <a:avLst/>
          </a:prstGeom>
          <a:noFill/>
          <a:ln>
            <a:noFill/>
          </a:ln>
        </p:spPr>
        <p:txBody>
          <a:bodyPr anchorCtr="0" anchor="t" bIns="91425" lIns="91425" spcFirstLastPara="1" rIns="91425" wrap="square" tIns="91425">
            <a:spAutoFit/>
          </a:bodyPr>
          <a:lstStyle/>
          <a:p>
            <a:pPr indent="540000" lvl="0" marL="0" marR="0" rtl="0" algn="just">
              <a:lnSpc>
                <a:spcPct val="100000"/>
              </a:lnSpc>
              <a:spcBef>
                <a:spcPts val="0"/>
              </a:spcBef>
              <a:spcAft>
                <a:spcPts val="0"/>
              </a:spcAft>
              <a:buClr>
                <a:srgbClr val="000000"/>
              </a:buClr>
              <a:buSzPts val="1500"/>
              <a:buFont typeface="Arial"/>
              <a:buNone/>
            </a:pPr>
            <a:r>
              <a:rPr b="0" i="0" lang="tr" sz="1500" u="none" cap="none" strike="noStrike">
                <a:solidFill>
                  <a:srgbClr val="000000"/>
                </a:solidFill>
                <a:latin typeface="Times New Roman"/>
                <a:ea typeface="Times New Roman"/>
                <a:cs typeface="Times New Roman"/>
                <a:sym typeface="Times New Roman"/>
              </a:rPr>
              <a:t>Estonya, geliştirmekte olduğu </a:t>
            </a:r>
            <a:r>
              <a:rPr b="1" i="0" lang="tr" sz="1500" u="none" cap="none" strike="noStrike">
                <a:solidFill>
                  <a:srgbClr val="000000"/>
                </a:solidFill>
                <a:latin typeface="Times New Roman"/>
                <a:ea typeface="Times New Roman"/>
                <a:cs typeface="Times New Roman"/>
                <a:sym typeface="Times New Roman"/>
              </a:rPr>
              <a:t>KrattAI platformu ile kamu hizmetlerinin</a:t>
            </a:r>
            <a:r>
              <a:rPr b="0" i="0" lang="tr" sz="1500" u="none" cap="none" strike="noStrike">
                <a:solidFill>
                  <a:srgbClr val="000000"/>
                </a:solidFill>
                <a:latin typeface="Times New Roman"/>
                <a:ea typeface="Times New Roman"/>
                <a:cs typeface="Times New Roman"/>
                <a:sym typeface="Times New Roman"/>
              </a:rPr>
              <a:t> sesli asistan desteği ile sunulabilmesi için birlikte çalışabilir YZ uygulamaları ağı oluşturmaktadır.</a:t>
            </a:r>
            <a:endParaRPr b="0" i="0" sz="1500" u="none" cap="none" strike="noStrike">
              <a:solidFill>
                <a:srgbClr val="000000"/>
              </a:solidFill>
              <a:latin typeface="Times New Roman"/>
              <a:ea typeface="Times New Roman"/>
              <a:cs typeface="Times New Roman"/>
              <a:sym typeface="Times New Roman"/>
            </a:endParaRPr>
          </a:p>
        </p:txBody>
      </p:sp>
      <p:sp>
        <p:nvSpPr>
          <p:cNvPr id="382" name="Google Shape;382;g132279f69d6_2_38"/>
          <p:cNvSpPr txBox="1"/>
          <p:nvPr/>
        </p:nvSpPr>
        <p:spPr>
          <a:xfrm>
            <a:off x="3547425" y="2140525"/>
            <a:ext cx="12858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tr" sz="2000" u="none" cap="none" strike="noStrike">
                <a:solidFill>
                  <a:srgbClr val="CC4125"/>
                </a:solidFill>
                <a:latin typeface="Arial"/>
                <a:ea typeface="Arial"/>
                <a:cs typeface="Arial"/>
                <a:sym typeface="Arial"/>
              </a:rPr>
              <a:t>Estonya</a:t>
            </a:r>
            <a:endParaRPr b="1" i="0" sz="2000" u="none" cap="none" strike="noStrike">
              <a:solidFill>
                <a:srgbClr val="CC4125"/>
              </a:solidFill>
              <a:latin typeface="Arial"/>
              <a:ea typeface="Arial"/>
              <a:cs typeface="Arial"/>
              <a:sym typeface="Arial"/>
            </a:endParaRPr>
          </a:p>
        </p:txBody>
      </p:sp>
      <p:sp>
        <p:nvSpPr>
          <p:cNvPr id="383" name="Google Shape;383;g132279f69d6_2_38"/>
          <p:cNvSpPr txBox="1"/>
          <p:nvPr/>
        </p:nvSpPr>
        <p:spPr>
          <a:xfrm>
            <a:off x="4028925" y="4239375"/>
            <a:ext cx="3281100" cy="3540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b="0" i="0" lang="tr" sz="1100" u="none" cap="none" strike="noStrike">
                <a:solidFill>
                  <a:schemeClr val="dk1"/>
                </a:solidFill>
                <a:latin typeface="Times New Roman"/>
                <a:ea typeface="Times New Roman"/>
                <a:cs typeface="Times New Roman"/>
                <a:sym typeface="Times New Roman"/>
              </a:rPr>
              <a:t>Kaynak : Ulusal Yapay Zekâ Stratejisi s:34</a:t>
            </a:r>
            <a:endParaRPr b="0" i="0" sz="11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5" name="Shape 75"/>
        <p:cNvGrpSpPr/>
        <p:nvPr/>
      </p:nvGrpSpPr>
      <p:grpSpPr>
        <a:xfrm>
          <a:off x="0" y="0"/>
          <a:ext cx="0" cy="0"/>
          <a:chOff x="0" y="0"/>
          <a:chExt cx="0" cy="0"/>
        </a:xfrm>
      </p:grpSpPr>
      <p:sp>
        <p:nvSpPr>
          <p:cNvPr id="76" name="Google Shape;76;gf476a9f40f_1_1"/>
          <p:cNvSpPr txBox="1"/>
          <p:nvPr/>
        </p:nvSpPr>
        <p:spPr>
          <a:xfrm>
            <a:off x="3574525" y="1525050"/>
            <a:ext cx="136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Yapay Zekâ</a:t>
            </a:r>
            <a:endParaRPr b="1" i="0" sz="1600" u="none" cap="none" strike="noStrike">
              <a:solidFill>
                <a:srgbClr val="FF99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     Verisi  </a:t>
            </a:r>
            <a:endParaRPr b="1" i="0" sz="1600" u="none" cap="none" strike="noStrike">
              <a:solidFill>
                <a:srgbClr val="FF9900"/>
              </a:solidFill>
              <a:latin typeface="Arial"/>
              <a:ea typeface="Arial"/>
              <a:cs typeface="Arial"/>
              <a:sym typeface="Arial"/>
            </a:endParaRPr>
          </a:p>
        </p:txBody>
      </p:sp>
      <p:sp>
        <p:nvSpPr>
          <p:cNvPr id="77" name="Google Shape;77;gf476a9f40f_1_1"/>
          <p:cNvSpPr txBox="1"/>
          <p:nvPr/>
        </p:nvSpPr>
        <p:spPr>
          <a:xfrm>
            <a:off x="3216250" y="4519325"/>
            <a:ext cx="2593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tr" sz="1400" u="none" cap="none" strike="noStrike">
                <a:solidFill>
                  <a:srgbClr val="FF9900"/>
                </a:solidFill>
                <a:latin typeface="Arial"/>
                <a:ea typeface="Arial"/>
                <a:cs typeface="Arial"/>
                <a:sym typeface="Arial"/>
              </a:rPr>
              <a:t>www.yapayzekaverisi.com</a:t>
            </a:r>
            <a:endParaRPr b="1" i="0" sz="1400" u="none" cap="none" strike="noStrike">
              <a:solidFill>
                <a:srgbClr val="FF9900"/>
              </a:solidFill>
              <a:latin typeface="Arial"/>
              <a:ea typeface="Arial"/>
              <a:cs typeface="Arial"/>
              <a:sym typeface="Arial"/>
            </a:endParaRPr>
          </a:p>
        </p:txBody>
      </p:sp>
      <p:sp>
        <p:nvSpPr>
          <p:cNvPr id="78" name="Google Shape;78;gf476a9f40f_1_1"/>
          <p:cNvSpPr txBox="1"/>
          <p:nvPr/>
        </p:nvSpPr>
        <p:spPr>
          <a:xfrm>
            <a:off x="3110425" y="2242425"/>
            <a:ext cx="2212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980000"/>
              </a:solidFill>
              <a:latin typeface="Arial"/>
              <a:ea typeface="Arial"/>
              <a:cs typeface="Arial"/>
              <a:sym typeface="Arial"/>
            </a:endParaRPr>
          </a:p>
        </p:txBody>
      </p:sp>
      <p:sp>
        <p:nvSpPr>
          <p:cNvPr id="79" name="Google Shape;79;gf476a9f40f_1_1"/>
          <p:cNvSpPr txBox="1"/>
          <p:nvPr/>
        </p:nvSpPr>
        <p:spPr>
          <a:xfrm>
            <a:off x="1589125" y="2090825"/>
            <a:ext cx="5738400" cy="1893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tr" sz="3000" u="none" cap="none" strike="noStrike">
                <a:solidFill>
                  <a:srgbClr val="CC4125"/>
                </a:solidFill>
                <a:latin typeface="Times New Roman"/>
                <a:ea typeface="Times New Roman"/>
                <a:cs typeface="Times New Roman"/>
                <a:sym typeface="Times New Roman"/>
              </a:rPr>
              <a:t>            </a:t>
            </a:r>
            <a:r>
              <a:rPr b="1" i="0" lang="tr" sz="2400" u="none" cap="none" strike="noStrike">
                <a:solidFill>
                  <a:srgbClr val="CC4125"/>
                </a:solidFill>
                <a:latin typeface="Times New Roman"/>
                <a:ea typeface="Times New Roman"/>
                <a:cs typeface="Times New Roman"/>
                <a:sym typeface="Times New Roman"/>
              </a:rPr>
              <a:t>    Tercih meselesi değil …</a:t>
            </a:r>
            <a:endParaRPr b="1" i="0" sz="2400" u="none" cap="none" strike="noStrike">
              <a:solidFill>
                <a:srgbClr val="CC4125"/>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900"/>
              <a:buFont typeface="Arial"/>
              <a:buNone/>
            </a:pPr>
            <a:r>
              <a:t/>
            </a:r>
            <a:endParaRPr b="1" i="0" sz="900" u="none" cap="none" strike="noStrike">
              <a:solidFill>
                <a:srgbClr val="CC4125"/>
              </a:solidFill>
              <a:latin typeface="Times New Roman"/>
              <a:ea typeface="Times New Roman"/>
              <a:cs typeface="Times New Roman"/>
              <a:sym typeface="Times New Roman"/>
            </a:endParaRPr>
          </a:p>
          <a:p>
            <a:pPr indent="457200" lvl="0" marL="0" marR="0" rtl="0" algn="just">
              <a:lnSpc>
                <a:spcPct val="100000"/>
              </a:lnSpc>
              <a:spcBef>
                <a:spcPts val="0"/>
              </a:spcBef>
              <a:spcAft>
                <a:spcPts val="0"/>
              </a:spcAft>
              <a:buClr>
                <a:srgbClr val="000000"/>
              </a:buClr>
              <a:buSzPts val="1200"/>
              <a:buFont typeface="Arial"/>
              <a:buNone/>
            </a:pPr>
            <a:r>
              <a:rPr b="0" i="0" lang="tr" sz="1800" u="none" cap="none" strike="noStrike">
                <a:solidFill>
                  <a:srgbClr val="000000"/>
                </a:solidFill>
                <a:latin typeface="Times New Roman"/>
                <a:ea typeface="Times New Roman"/>
                <a:cs typeface="Times New Roman"/>
                <a:sym typeface="Times New Roman"/>
              </a:rPr>
              <a:t>Yapay zekâ alanı bir </a:t>
            </a:r>
            <a:r>
              <a:rPr b="1" i="0" lang="tr" sz="1800" u="none" cap="none" strike="noStrike">
                <a:solidFill>
                  <a:srgbClr val="000000"/>
                </a:solidFill>
                <a:latin typeface="Times New Roman"/>
                <a:ea typeface="Times New Roman"/>
                <a:cs typeface="Times New Roman"/>
                <a:sym typeface="Times New Roman"/>
              </a:rPr>
              <a:t>tercih meselesi </a:t>
            </a:r>
            <a:r>
              <a:rPr b="0" i="0" lang="tr" sz="1800" u="none" cap="none" strike="noStrike">
                <a:solidFill>
                  <a:srgbClr val="000000"/>
                </a:solidFill>
                <a:latin typeface="Times New Roman"/>
                <a:ea typeface="Times New Roman"/>
                <a:cs typeface="Times New Roman"/>
                <a:sym typeface="Times New Roman"/>
              </a:rPr>
              <a:t>olmayıp, “</a:t>
            </a:r>
            <a:r>
              <a:rPr b="1" i="0" lang="tr" sz="1800" u="none" cap="none" strike="noStrike">
                <a:solidFill>
                  <a:srgbClr val="000000"/>
                </a:solidFill>
                <a:latin typeface="Times New Roman"/>
                <a:ea typeface="Times New Roman"/>
                <a:cs typeface="Times New Roman"/>
                <a:sym typeface="Times New Roman"/>
              </a:rPr>
              <a:t>Dijital Türkiye” vizyonu ve “Milli Teknoloji Hamlesi</a:t>
            </a:r>
            <a:r>
              <a:rPr b="0" i="0" lang="tr" sz="1800" u="none" cap="none" strike="noStrike">
                <a:solidFill>
                  <a:srgbClr val="000000"/>
                </a:solidFill>
                <a:latin typeface="Times New Roman"/>
                <a:ea typeface="Times New Roman"/>
                <a:cs typeface="Times New Roman"/>
                <a:sym typeface="Times New Roman"/>
              </a:rPr>
              <a:t>” doğrultusunda kalkınma hedeflerimizin en büyük taşıyıcılarından biridir.</a:t>
            </a:r>
            <a:endParaRPr b="0" i="0" sz="1800" u="none" cap="none" strike="noStrike">
              <a:solidFill>
                <a:srgbClr val="000000"/>
              </a:solidFill>
              <a:latin typeface="Times New Roman"/>
              <a:ea typeface="Times New Roman"/>
              <a:cs typeface="Times New Roman"/>
              <a:sym typeface="Times New Roman"/>
            </a:endParaRPr>
          </a:p>
        </p:txBody>
      </p:sp>
      <p:pic>
        <p:nvPicPr>
          <p:cNvPr id="80" name="Google Shape;80;gf476a9f40f_1_1"/>
          <p:cNvPicPr preferRelativeResize="0"/>
          <p:nvPr/>
        </p:nvPicPr>
        <p:blipFill rotWithShape="1">
          <a:blip r:embed="rId4">
            <a:alphaModFix/>
          </a:blip>
          <a:srcRect b="0" l="0" r="0" t="0"/>
          <a:stretch/>
        </p:blipFill>
        <p:spPr>
          <a:xfrm>
            <a:off x="78350" y="1238500"/>
            <a:ext cx="1619800" cy="3777182"/>
          </a:xfrm>
          <a:prstGeom prst="rect">
            <a:avLst/>
          </a:prstGeom>
          <a:noFill/>
          <a:ln>
            <a:noFill/>
          </a:ln>
        </p:spPr>
      </p:pic>
      <p:pic>
        <p:nvPicPr>
          <p:cNvPr id="81" name="Google Shape;81;gf476a9f40f_1_1"/>
          <p:cNvPicPr preferRelativeResize="0"/>
          <p:nvPr/>
        </p:nvPicPr>
        <p:blipFill rotWithShape="1">
          <a:blip r:embed="rId5">
            <a:alphaModFix/>
          </a:blip>
          <a:srcRect b="0" l="0" r="0" t="0"/>
          <a:stretch/>
        </p:blipFill>
        <p:spPr>
          <a:xfrm>
            <a:off x="7403950" y="923925"/>
            <a:ext cx="1619800" cy="41362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87" name="Shape 387"/>
        <p:cNvGrpSpPr/>
        <p:nvPr/>
      </p:nvGrpSpPr>
      <p:grpSpPr>
        <a:xfrm>
          <a:off x="0" y="0"/>
          <a:ext cx="0" cy="0"/>
          <a:chOff x="0" y="0"/>
          <a:chExt cx="0" cy="0"/>
        </a:xfrm>
      </p:grpSpPr>
      <p:sp>
        <p:nvSpPr>
          <p:cNvPr id="388" name="Google Shape;388;g132279f69d6_2_48"/>
          <p:cNvSpPr txBox="1"/>
          <p:nvPr/>
        </p:nvSpPr>
        <p:spPr>
          <a:xfrm>
            <a:off x="2763300" y="2202300"/>
            <a:ext cx="33912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FF0000"/>
              </a:solidFill>
              <a:latin typeface="Arial"/>
              <a:ea typeface="Arial"/>
              <a:cs typeface="Arial"/>
              <a:sym typeface="Arial"/>
            </a:endParaRPr>
          </a:p>
        </p:txBody>
      </p:sp>
      <p:sp>
        <p:nvSpPr>
          <p:cNvPr id="389" name="Google Shape;389;g132279f69d6_2_48"/>
          <p:cNvSpPr txBox="1"/>
          <p:nvPr/>
        </p:nvSpPr>
        <p:spPr>
          <a:xfrm>
            <a:off x="3618925" y="1569450"/>
            <a:ext cx="136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Yapay Zekâ</a:t>
            </a:r>
            <a:endParaRPr b="1" i="0" sz="1600" u="none" cap="none" strike="noStrike">
              <a:solidFill>
                <a:srgbClr val="FF99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     Verisi  </a:t>
            </a:r>
            <a:endParaRPr b="1" i="0" sz="1600" u="none" cap="none" strike="noStrike">
              <a:solidFill>
                <a:srgbClr val="FF9900"/>
              </a:solidFill>
              <a:latin typeface="Arial"/>
              <a:ea typeface="Arial"/>
              <a:cs typeface="Arial"/>
              <a:sym typeface="Arial"/>
            </a:endParaRPr>
          </a:p>
        </p:txBody>
      </p:sp>
      <p:sp>
        <p:nvSpPr>
          <p:cNvPr id="390" name="Google Shape;390;g132279f69d6_2_48"/>
          <p:cNvSpPr txBox="1"/>
          <p:nvPr/>
        </p:nvSpPr>
        <p:spPr>
          <a:xfrm>
            <a:off x="3216250" y="4519325"/>
            <a:ext cx="2593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tr" sz="1400" u="none" cap="none" strike="noStrike">
                <a:solidFill>
                  <a:srgbClr val="FF9900"/>
                </a:solidFill>
                <a:latin typeface="Arial"/>
                <a:ea typeface="Arial"/>
                <a:cs typeface="Arial"/>
                <a:sym typeface="Arial"/>
              </a:rPr>
              <a:t>www.yapayzekaverisi.com</a:t>
            </a:r>
            <a:endParaRPr b="1" i="0" sz="1400" u="none" cap="none" strike="noStrike">
              <a:solidFill>
                <a:srgbClr val="FF9900"/>
              </a:solidFill>
              <a:latin typeface="Arial"/>
              <a:ea typeface="Arial"/>
              <a:cs typeface="Arial"/>
              <a:sym typeface="Arial"/>
            </a:endParaRPr>
          </a:p>
        </p:txBody>
      </p:sp>
      <p:pic>
        <p:nvPicPr>
          <p:cNvPr id="391" name="Google Shape;391;g132279f69d6_2_48"/>
          <p:cNvPicPr preferRelativeResize="0"/>
          <p:nvPr/>
        </p:nvPicPr>
        <p:blipFill rotWithShape="1">
          <a:blip r:embed="rId4">
            <a:alphaModFix/>
          </a:blip>
          <a:srcRect b="0" l="0" r="0" t="0"/>
          <a:stretch/>
        </p:blipFill>
        <p:spPr>
          <a:xfrm>
            <a:off x="42150" y="898200"/>
            <a:ext cx="1729250" cy="4177149"/>
          </a:xfrm>
          <a:prstGeom prst="rect">
            <a:avLst/>
          </a:prstGeom>
          <a:noFill/>
          <a:ln>
            <a:noFill/>
          </a:ln>
        </p:spPr>
      </p:pic>
      <p:pic>
        <p:nvPicPr>
          <p:cNvPr id="392" name="Google Shape;392;g132279f69d6_2_48"/>
          <p:cNvPicPr preferRelativeResize="0"/>
          <p:nvPr/>
        </p:nvPicPr>
        <p:blipFill rotWithShape="1">
          <a:blip r:embed="rId5">
            <a:alphaModFix/>
          </a:blip>
          <a:srcRect b="0" l="0" r="0" t="0"/>
          <a:stretch/>
        </p:blipFill>
        <p:spPr>
          <a:xfrm>
            <a:off x="7403950" y="923925"/>
            <a:ext cx="1619800" cy="4136275"/>
          </a:xfrm>
          <a:prstGeom prst="rect">
            <a:avLst/>
          </a:prstGeom>
          <a:noFill/>
          <a:ln>
            <a:noFill/>
          </a:ln>
        </p:spPr>
      </p:pic>
      <p:sp>
        <p:nvSpPr>
          <p:cNvPr id="393" name="Google Shape;393;g132279f69d6_2_48"/>
          <p:cNvSpPr txBox="1"/>
          <p:nvPr/>
        </p:nvSpPr>
        <p:spPr>
          <a:xfrm>
            <a:off x="1659100" y="2633125"/>
            <a:ext cx="5707500" cy="1108200"/>
          </a:xfrm>
          <a:prstGeom prst="rect">
            <a:avLst/>
          </a:prstGeom>
          <a:noFill/>
          <a:ln>
            <a:noFill/>
          </a:ln>
        </p:spPr>
        <p:txBody>
          <a:bodyPr anchorCtr="0" anchor="t" bIns="91425" lIns="91425" spcFirstLastPara="1" rIns="91425" wrap="square" tIns="91425">
            <a:spAutoFit/>
          </a:bodyPr>
          <a:lstStyle/>
          <a:p>
            <a:pPr indent="540000" lvl="0" marL="0" marR="0" rtl="0" algn="just">
              <a:lnSpc>
                <a:spcPct val="100000"/>
              </a:lnSpc>
              <a:spcBef>
                <a:spcPts val="0"/>
              </a:spcBef>
              <a:spcAft>
                <a:spcPts val="0"/>
              </a:spcAft>
              <a:buClr>
                <a:srgbClr val="000000"/>
              </a:buClr>
              <a:buSzPts val="1500"/>
              <a:buFont typeface="Arial"/>
              <a:buNone/>
            </a:pPr>
            <a:r>
              <a:rPr b="0" i="0" lang="tr" sz="1500" u="none" cap="none" strike="noStrike">
                <a:solidFill>
                  <a:srgbClr val="000000"/>
                </a:solidFill>
                <a:latin typeface="Times New Roman"/>
                <a:ea typeface="Times New Roman"/>
                <a:cs typeface="Times New Roman"/>
                <a:sym typeface="Times New Roman"/>
              </a:rPr>
              <a:t>Finlandiya, YZ’nin temellerine yönelik </a:t>
            </a:r>
            <a:r>
              <a:rPr b="1" i="0" lang="tr" sz="1500" u="none" cap="none" strike="noStrike">
                <a:solidFill>
                  <a:srgbClr val="000000"/>
                </a:solidFill>
                <a:latin typeface="Times New Roman"/>
                <a:ea typeface="Times New Roman"/>
                <a:cs typeface="Times New Roman"/>
                <a:sym typeface="Times New Roman"/>
              </a:rPr>
              <a:t>farkındalık eğitim seti</a:t>
            </a:r>
            <a:r>
              <a:rPr b="0" i="0" lang="tr" sz="1500" u="none" cap="none" strike="noStrike">
                <a:solidFill>
                  <a:srgbClr val="000000"/>
                </a:solidFill>
                <a:latin typeface="Times New Roman"/>
                <a:ea typeface="Times New Roman"/>
                <a:cs typeface="Times New Roman"/>
                <a:sym typeface="Times New Roman"/>
              </a:rPr>
              <a:t> olan </a:t>
            </a:r>
            <a:r>
              <a:rPr b="1" i="0" lang="tr" sz="1500" u="none" cap="none" strike="noStrike">
                <a:solidFill>
                  <a:srgbClr val="000000"/>
                </a:solidFill>
                <a:latin typeface="Times New Roman"/>
                <a:ea typeface="Times New Roman"/>
                <a:cs typeface="Times New Roman"/>
                <a:sym typeface="Times New Roman"/>
              </a:rPr>
              <a:t>“YZ Unsurları”</a:t>
            </a:r>
            <a:r>
              <a:rPr b="0" i="0" lang="tr" sz="1500" u="none" cap="none" strike="noStrike">
                <a:solidFill>
                  <a:srgbClr val="000000"/>
                </a:solidFill>
                <a:latin typeface="Times New Roman"/>
                <a:ea typeface="Times New Roman"/>
                <a:cs typeface="Times New Roman"/>
                <a:sym typeface="Times New Roman"/>
              </a:rPr>
              <a:t>nı herkese açık ve çevrim içi olarak yayımlamıştır. Fin nüfusunun %1’lik kısmına ulaşması hedeflenen uygulama, hâlihazırda küresel ölçekte 500.000’den fazla kullanıcıya erişmiştir.</a:t>
            </a:r>
            <a:endParaRPr b="0" i="0" sz="1500" u="none" cap="none" strike="noStrike">
              <a:solidFill>
                <a:srgbClr val="000000"/>
              </a:solidFill>
              <a:latin typeface="Times New Roman"/>
              <a:ea typeface="Times New Roman"/>
              <a:cs typeface="Times New Roman"/>
              <a:sym typeface="Times New Roman"/>
            </a:endParaRPr>
          </a:p>
        </p:txBody>
      </p:sp>
      <p:sp>
        <p:nvSpPr>
          <p:cNvPr id="394" name="Google Shape;394;g132279f69d6_2_48"/>
          <p:cNvSpPr txBox="1"/>
          <p:nvPr/>
        </p:nvSpPr>
        <p:spPr>
          <a:xfrm>
            <a:off x="3547425" y="2140525"/>
            <a:ext cx="15114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tr" sz="2000" u="none" cap="none" strike="noStrike">
                <a:solidFill>
                  <a:srgbClr val="CC4125"/>
                </a:solidFill>
                <a:latin typeface="Arial"/>
                <a:ea typeface="Arial"/>
                <a:cs typeface="Arial"/>
                <a:sym typeface="Arial"/>
              </a:rPr>
              <a:t>Finlandiya</a:t>
            </a:r>
            <a:endParaRPr b="1" i="0" sz="2000" u="none" cap="none" strike="noStrike">
              <a:solidFill>
                <a:srgbClr val="CC4125"/>
              </a:solidFill>
              <a:latin typeface="Arial"/>
              <a:ea typeface="Arial"/>
              <a:cs typeface="Arial"/>
              <a:sym typeface="Arial"/>
            </a:endParaRPr>
          </a:p>
        </p:txBody>
      </p:sp>
      <p:sp>
        <p:nvSpPr>
          <p:cNvPr id="395" name="Google Shape;395;g132279f69d6_2_48"/>
          <p:cNvSpPr txBox="1"/>
          <p:nvPr/>
        </p:nvSpPr>
        <p:spPr>
          <a:xfrm>
            <a:off x="4028925" y="4239375"/>
            <a:ext cx="3281100" cy="3540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b="0" i="0" lang="tr" sz="1100" u="none" cap="none" strike="noStrike">
                <a:solidFill>
                  <a:schemeClr val="dk1"/>
                </a:solidFill>
                <a:latin typeface="Times New Roman"/>
                <a:ea typeface="Times New Roman"/>
                <a:cs typeface="Times New Roman"/>
                <a:sym typeface="Times New Roman"/>
              </a:rPr>
              <a:t>Kaynak : Ulusal Yapay Zekâ Stratejisi s:34</a:t>
            </a:r>
            <a:endParaRPr b="0" i="0" sz="11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99" name="Shape 399"/>
        <p:cNvGrpSpPr/>
        <p:nvPr/>
      </p:nvGrpSpPr>
      <p:grpSpPr>
        <a:xfrm>
          <a:off x="0" y="0"/>
          <a:ext cx="0" cy="0"/>
          <a:chOff x="0" y="0"/>
          <a:chExt cx="0" cy="0"/>
        </a:xfrm>
      </p:grpSpPr>
      <p:sp>
        <p:nvSpPr>
          <p:cNvPr id="400" name="Google Shape;400;gf476a9f40f_2_235"/>
          <p:cNvSpPr txBox="1"/>
          <p:nvPr/>
        </p:nvSpPr>
        <p:spPr>
          <a:xfrm>
            <a:off x="3574525" y="1525050"/>
            <a:ext cx="136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Yapay Zekâ</a:t>
            </a:r>
            <a:endParaRPr b="1" i="0" sz="1600" u="none" cap="none" strike="noStrike">
              <a:solidFill>
                <a:srgbClr val="FF99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     Verisi  </a:t>
            </a:r>
            <a:endParaRPr b="1" i="0" sz="1600" u="none" cap="none" strike="noStrike">
              <a:solidFill>
                <a:srgbClr val="FF9900"/>
              </a:solidFill>
              <a:latin typeface="Arial"/>
              <a:ea typeface="Arial"/>
              <a:cs typeface="Arial"/>
              <a:sym typeface="Arial"/>
            </a:endParaRPr>
          </a:p>
        </p:txBody>
      </p:sp>
      <p:sp>
        <p:nvSpPr>
          <p:cNvPr id="401" name="Google Shape;401;gf476a9f40f_2_235"/>
          <p:cNvSpPr txBox="1"/>
          <p:nvPr/>
        </p:nvSpPr>
        <p:spPr>
          <a:xfrm>
            <a:off x="3216250" y="4519325"/>
            <a:ext cx="2593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tr" sz="1400" u="none" cap="none" strike="noStrike">
                <a:solidFill>
                  <a:srgbClr val="FF9900"/>
                </a:solidFill>
                <a:latin typeface="Arial"/>
                <a:ea typeface="Arial"/>
                <a:cs typeface="Arial"/>
                <a:sym typeface="Arial"/>
              </a:rPr>
              <a:t>www.yapayzekaverisi.com</a:t>
            </a:r>
            <a:endParaRPr b="1" i="0" sz="1400" u="none" cap="none" strike="noStrike">
              <a:solidFill>
                <a:srgbClr val="FF9900"/>
              </a:solidFill>
              <a:latin typeface="Arial"/>
              <a:ea typeface="Arial"/>
              <a:cs typeface="Arial"/>
              <a:sym typeface="Arial"/>
            </a:endParaRPr>
          </a:p>
        </p:txBody>
      </p:sp>
      <p:sp>
        <p:nvSpPr>
          <p:cNvPr id="402" name="Google Shape;402;gf476a9f40f_2_235"/>
          <p:cNvSpPr txBox="1"/>
          <p:nvPr/>
        </p:nvSpPr>
        <p:spPr>
          <a:xfrm>
            <a:off x="1956275" y="2070500"/>
            <a:ext cx="50133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tr" sz="1600" u="none" cap="none" strike="noStrike">
                <a:solidFill>
                  <a:srgbClr val="CC4125"/>
                </a:solidFill>
                <a:latin typeface="Times New Roman"/>
                <a:ea typeface="Times New Roman"/>
                <a:cs typeface="Times New Roman"/>
                <a:sym typeface="Times New Roman"/>
              </a:rPr>
              <a:t> YZ stratejilerini yayımlayan ülkelerin ortak hedefleri ;</a:t>
            </a:r>
            <a:endParaRPr b="1" i="0" sz="1600" u="none" cap="none" strike="noStrike">
              <a:solidFill>
                <a:srgbClr val="CC4125"/>
              </a:solidFill>
              <a:latin typeface="Times New Roman"/>
              <a:ea typeface="Times New Roman"/>
              <a:cs typeface="Times New Roman"/>
              <a:sym typeface="Times New Roman"/>
            </a:endParaRPr>
          </a:p>
        </p:txBody>
      </p:sp>
      <p:pic>
        <p:nvPicPr>
          <p:cNvPr id="403" name="Google Shape;403;gf476a9f40f_2_235"/>
          <p:cNvPicPr preferRelativeResize="0"/>
          <p:nvPr/>
        </p:nvPicPr>
        <p:blipFill rotWithShape="1">
          <a:blip r:embed="rId4">
            <a:alphaModFix/>
          </a:blip>
          <a:srcRect b="0" l="0" r="0" t="0"/>
          <a:stretch/>
        </p:blipFill>
        <p:spPr>
          <a:xfrm>
            <a:off x="7403950" y="923925"/>
            <a:ext cx="1619800" cy="4136275"/>
          </a:xfrm>
          <a:prstGeom prst="rect">
            <a:avLst/>
          </a:prstGeom>
          <a:noFill/>
          <a:ln>
            <a:noFill/>
          </a:ln>
        </p:spPr>
      </p:pic>
      <p:pic>
        <p:nvPicPr>
          <p:cNvPr id="404" name="Google Shape;404;gf476a9f40f_2_235"/>
          <p:cNvPicPr preferRelativeResize="0"/>
          <p:nvPr/>
        </p:nvPicPr>
        <p:blipFill rotWithShape="1">
          <a:blip r:embed="rId5">
            <a:alphaModFix/>
          </a:blip>
          <a:srcRect b="0" l="0" r="0" t="0"/>
          <a:stretch/>
        </p:blipFill>
        <p:spPr>
          <a:xfrm>
            <a:off x="109000" y="1098775"/>
            <a:ext cx="1619800" cy="3733188"/>
          </a:xfrm>
          <a:prstGeom prst="rect">
            <a:avLst/>
          </a:prstGeom>
          <a:noFill/>
          <a:ln>
            <a:noFill/>
          </a:ln>
        </p:spPr>
      </p:pic>
      <p:sp>
        <p:nvSpPr>
          <p:cNvPr id="405" name="Google Shape;405;gf476a9f40f_2_235"/>
          <p:cNvSpPr txBox="1"/>
          <p:nvPr/>
        </p:nvSpPr>
        <p:spPr>
          <a:xfrm>
            <a:off x="1784775" y="2440125"/>
            <a:ext cx="5619300" cy="1662300"/>
          </a:xfrm>
          <a:prstGeom prst="rect">
            <a:avLst/>
          </a:prstGeom>
          <a:noFill/>
          <a:ln>
            <a:noFill/>
          </a:ln>
        </p:spPr>
        <p:txBody>
          <a:bodyPr anchorCtr="0" anchor="t" bIns="91425" lIns="91425" spcFirstLastPara="1" rIns="91425" wrap="square" tIns="91425">
            <a:spAutoFit/>
          </a:bodyPr>
          <a:lstStyle/>
          <a:p>
            <a:pPr indent="373800" lvl="0" marL="179999" marR="0" rtl="0" algn="just">
              <a:lnSpc>
                <a:spcPct val="100000"/>
              </a:lnSpc>
              <a:spcBef>
                <a:spcPts val="0"/>
              </a:spcBef>
              <a:spcAft>
                <a:spcPts val="0"/>
              </a:spcAft>
              <a:buClr>
                <a:srgbClr val="000000"/>
              </a:buClr>
              <a:buSzPts val="1200"/>
              <a:buFont typeface="Times New Roman"/>
              <a:buChar char="●"/>
            </a:pPr>
            <a:r>
              <a:rPr b="1" lang="tr" sz="1600">
                <a:latin typeface="Times New Roman"/>
                <a:ea typeface="Times New Roman"/>
                <a:cs typeface="Times New Roman"/>
                <a:sym typeface="Times New Roman"/>
              </a:rPr>
              <a:t>İ</a:t>
            </a:r>
            <a:r>
              <a:rPr b="1" i="0" lang="tr" sz="2000" u="none" cap="none" strike="noStrike">
                <a:solidFill>
                  <a:srgbClr val="000000"/>
                </a:solidFill>
                <a:latin typeface="Times New Roman"/>
                <a:ea typeface="Times New Roman"/>
                <a:cs typeface="Times New Roman"/>
                <a:sym typeface="Times New Roman"/>
              </a:rPr>
              <a:t>nsan odaklılık ve etik ilkelerin</a:t>
            </a:r>
            <a:r>
              <a:rPr i="0" lang="tr" sz="2000" u="none" cap="none" strike="noStrike">
                <a:solidFill>
                  <a:srgbClr val="000000"/>
                </a:solidFill>
                <a:latin typeface="Times New Roman"/>
                <a:ea typeface="Times New Roman"/>
                <a:cs typeface="Times New Roman"/>
                <a:sym typeface="Times New Roman"/>
              </a:rPr>
              <a:t> geliştirilmesi ortak değerler olarak belirlenmekte ve uluslararası iş birliği gerekliliğine dikkat çekilmektedir. </a:t>
            </a:r>
            <a:endParaRPr i="0" sz="2000" u="none" cap="none" strike="noStrike">
              <a:solidFill>
                <a:srgbClr val="000000"/>
              </a:solidFill>
              <a:latin typeface="Times New Roman"/>
              <a:ea typeface="Times New Roman"/>
              <a:cs typeface="Times New Roman"/>
              <a:sym typeface="Times New Roman"/>
            </a:endParaRPr>
          </a:p>
          <a:p>
            <a:pPr indent="0" lvl="0" marL="457200" marR="0" rtl="0" algn="just">
              <a:lnSpc>
                <a:spcPct val="100000"/>
              </a:lnSpc>
              <a:spcBef>
                <a:spcPts val="0"/>
              </a:spcBef>
              <a:spcAft>
                <a:spcPts val="0"/>
              </a:spcAft>
              <a:buNone/>
            </a:pPr>
            <a:r>
              <a:t/>
            </a:r>
            <a:endParaRPr b="0" i="0" sz="1600" u="none" cap="none" strike="noStrike">
              <a:solidFill>
                <a:srgbClr val="000000"/>
              </a:solidFill>
              <a:latin typeface="Times New Roman"/>
              <a:ea typeface="Times New Roman"/>
              <a:cs typeface="Times New Roman"/>
              <a:sym typeface="Times New Roman"/>
            </a:endParaRPr>
          </a:p>
        </p:txBody>
      </p:sp>
      <p:sp>
        <p:nvSpPr>
          <p:cNvPr id="406" name="Google Shape;406;gf476a9f40f_2_235"/>
          <p:cNvSpPr txBox="1"/>
          <p:nvPr/>
        </p:nvSpPr>
        <p:spPr>
          <a:xfrm>
            <a:off x="4122975" y="4361600"/>
            <a:ext cx="3281100" cy="3387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b="0" i="0" lang="tr" sz="1000" u="none" cap="none" strike="noStrike">
                <a:solidFill>
                  <a:schemeClr val="dk1"/>
                </a:solidFill>
                <a:latin typeface="Times New Roman"/>
                <a:ea typeface="Times New Roman"/>
                <a:cs typeface="Times New Roman"/>
                <a:sym typeface="Times New Roman"/>
              </a:rPr>
              <a:t>Kaynak : Ulusal Yapay Zekâ Stratejisi s:20</a:t>
            </a:r>
            <a:endParaRPr b="0" i="0" sz="10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10" name="Shape 410"/>
        <p:cNvGrpSpPr/>
        <p:nvPr/>
      </p:nvGrpSpPr>
      <p:grpSpPr>
        <a:xfrm>
          <a:off x="0" y="0"/>
          <a:ext cx="0" cy="0"/>
          <a:chOff x="0" y="0"/>
          <a:chExt cx="0" cy="0"/>
        </a:xfrm>
      </p:grpSpPr>
      <p:sp>
        <p:nvSpPr>
          <p:cNvPr id="411" name="Google Shape;411;g132279f69d6_2_57"/>
          <p:cNvSpPr txBox="1"/>
          <p:nvPr/>
        </p:nvSpPr>
        <p:spPr>
          <a:xfrm>
            <a:off x="3574525" y="1525050"/>
            <a:ext cx="136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Yapay Zekâ</a:t>
            </a:r>
            <a:endParaRPr b="1" i="0" sz="1600" u="none" cap="none" strike="noStrike">
              <a:solidFill>
                <a:srgbClr val="FF99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     Verisi  </a:t>
            </a:r>
            <a:endParaRPr b="1" i="0" sz="1600" u="none" cap="none" strike="noStrike">
              <a:solidFill>
                <a:srgbClr val="FF9900"/>
              </a:solidFill>
              <a:latin typeface="Arial"/>
              <a:ea typeface="Arial"/>
              <a:cs typeface="Arial"/>
              <a:sym typeface="Arial"/>
            </a:endParaRPr>
          </a:p>
        </p:txBody>
      </p:sp>
      <p:sp>
        <p:nvSpPr>
          <p:cNvPr id="412" name="Google Shape;412;g132279f69d6_2_57"/>
          <p:cNvSpPr txBox="1"/>
          <p:nvPr/>
        </p:nvSpPr>
        <p:spPr>
          <a:xfrm>
            <a:off x="3216250" y="4519325"/>
            <a:ext cx="2593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tr" sz="1400" u="none" cap="none" strike="noStrike">
                <a:solidFill>
                  <a:srgbClr val="FF9900"/>
                </a:solidFill>
                <a:latin typeface="Arial"/>
                <a:ea typeface="Arial"/>
                <a:cs typeface="Arial"/>
                <a:sym typeface="Arial"/>
              </a:rPr>
              <a:t>www.yapayzekaverisi.com</a:t>
            </a:r>
            <a:endParaRPr b="1" i="0" sz="1400" u="none" cap="none" strike="noStrike">
              <a:solidFill>
                <a:srgbClr val="FF9900"/>
              </a:solidFill>
              <a:latin typeface="Arial"/>
              <a:ea typeface="Arial"/>
              <a:cs typeface="Arial"/>
              <a:sym typeface="Arial"/>
            </a:endParaRPr>
          </a:p>
        </p:txBody>
      </p:sp>
      <p:sp>
        <p:nvSpPr>
          <p:cNvPr id="413" name="Google Shape;413;g132279f69d6_2_57"/>
          <p:cNvSpPr txBox="1"/>
          <p:nvPr/>
        </p:nvSpPr>
        <p:spPr>
          <a:xfrm>
            <a:off x="3110425" y="2242425"/>
            <a:ext cx="2212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980000"/>
              </a:solidFill>
              <a:latin typeface="Arial"/>
              <a:ea typeface="Arial"/>
              <a:cs typeface="Arial"/>
              <a:sym typeface="Arial"/>
            </a:endParaRPr>
          </a:p>
        </p:txBody>
      </p:sp>
      <p:sp>
        <p:nvSpPr>
          <p:cNvPr id="414" name="Google Shape;414;g132279f69d6_2_57"/>
          <p:cNvSpPr txBox="1"/>
          <p:nvPr/>
        </p:nvSpPr>
        <p:spPr>
          <a:xfrm>
            <a:off x="1698150" y="1940525"/>
            <a:ext cx="5629500" cy="2201100"/>
          </a:xfrm>
          <a:prstGeom prst="rect">
            <a:avLst/>
          </a:prstGeom>
          <a:noFill/>
          <a:ln>
            <a:noFill/>
          </a:ln>
        </p:spPr>
        <p:txBody>
          <a:bodyPr anchorCtr="0" anchor="t" bIns="91425" lIns="91425" spcFirstLastPara="1" rIns="91425" wrap="square" tIns="91425">
            <a:spAutoFit/>
          </a:bodyPr>
          <a:lstStyle/>
          <a:p>
            <a:pPr indent="457200" lvl="0" marL="0" marR="0" rtl="0" algn="ctr">
              <a:lnSpc>
                <a:spcPct val="100000"/>
              </a:lnSpc>
              <a:spcBef>
                <a:spcPts val="0"/>
              </a:spcBef>
              <a:spcAft>
                <a:spcPts val="0"/>
              </a:spcAft>
              <a:buClr>
                <a:srgbClr val="000000"/>
              </a:buClr>
              <a:buSzPts val="1100"/>
              <a:buFont typeface="Arial"/>
              <a:buNone/>
            </a:pPr>
            <a:r>
              <a:rPr b="1" i="0" lang="tr" sz="1700" u="none" cap="none" strike="noStrike">
                <a:solidFill>
                  <a:schemeClr val="dk1"/>
                </a:solidFill>
                <a:latin typeface="Times New Roman"/>
                <a:ea typeface="Times New Roman"/>
                <a:cs typeface="Times New Roman"/>
                <a:sym typeface="Times New Roman"/>
              </a:rPr>
              <a:t>UYZS’nin</a:t>
            </a:r>
            <a:r>
              <a:rPr b="1" i="0" lang="tr" sz="1700" u="none" cap="none" strike="noStrike">
                <a:solidFill>
                  <a:srgbClr val="CC4125"/>
                </a:solidFill>
                <a:latin typeface="Times New Roman"/>
                <a:ea typeface="Times New Roman"/>
                <a:cs typeface="Times New Roman"/>
                <a:sym typeface="Times New Roman"/>
              </a:rPr>
              <a:t> uygulama döneminin sonu olan</a:t>
            </a:r>
            <a:endParaRPr b="1" i="0" sz="1700" u="none" cap="none" strike="noStrike">
              <a:solidFill>
                <a:srgbClr val="CC4125"/>
              </a:solidFill>
              <a:latin typeface="Times New Roman"/>
              <a:ea typeface="Times New Roman"/>
              <a:cs typeface="Times New Roman"/>
              <a:sym typeface="Times New Roman"/>
            </a:endParaRPr>
          </a:p>
          <a:p>
            <a:pPr indent="457200" lvl="0" marL="0" marR="0" rtl="0" algn="ctr">
              <a:lnSpc>
                <a:spcPct val="100000"/>
              </a:lnSpc>
              <a:spcBef>
                <a:spcPts val="0"/>
              </a:spcBef>
              <a:spcAft>
                <a:spcPts val="0"/>
              </a:spcAft>
              <a:buClr>
                <a:srgbClr val="000000"/>
              </a:buClr>
              <a:buSzPts val="1100"/>
              <a:buFont typeface="Arial"/>
              <a:buNone/>
            </a:pPr>
            <a:r>
              <a:rPr b="1" i="0" lang="tr" sz="1700" u="none" cap="none" strike="noStrike">
                <a:solidFill>
                  <a:srgbClr val="CC4125"/>
                </a:solidFill>
                <a:latin typeface="Times New Roman"/>
                <a:ea typeface="Times New Roman"/>
                <a:cs typeface="Times New Roman"/>
                <a:sym typeface="Times New Roman"/>
              </a:rPr>
              <a:t>2025 yılında ulaşılması öngörülen üst seviye hedefler;</a:t>
            </a:r>
            <a:endParaRPr b="1" i="0" sz="1700" u="none" cap="none" strike="noStrike">
              <a:solidFill>
                <a:srgbClr val="CC4125"/>
              </a:solidFill>
              <a:latin typeface="Times New Roman"/>
              <a:ea typeface="Times New Roman"/>
              <a:cs typeface="Times New Roman"/>
              <a:sym typeface="Times New Roman"/>
            </a:endParaRPr>
          </a:p>
          <a:p>
            <a:pPr indent="457200" lvl="0" marL="0" marR="0" rtl="0" algn="just">
              <a:lnSpc>
                <a:spcPct val="100000"/>
              </a:lnSpc>
              <a:spcBef>
                <a:spcPts val="0"/>
              </a:spcBef>
              <a:spcAft>
                <a:spcPts val="0"/>
              </a:spcAft>
              <a:buClr>
                <a:srgbClr val="000000"/>
              </a:buClr>
              <a:buSzPts val="800"/>
              <a:buFont typeface="Arial"/>
              <a:buNone/>
            </a:pPr>
            <a:r>
              <a:t/>
            </a:r>
            <a:endParaRPr b="1" i="0" sz="800" u="none" cap="none" strike="noStrike">
              <a:solidFill>
                <a:srgbClr val="CC4125"/>
              </a:solidFill>
              <a:latin typeface="Times New Roman"/>
              <a:ea typeface="Times New Roman"/>
              <a:cs typeface="Times New Roman"/>
              <a:sym typeface="Times New Roman"/>
            </a:endParaRPr>
          </a:p>
          <a:p>
            <a:pPr indent="72049" lvl="0" marL="0" marR="0" rtl="0" algn="just">
              <a:lnSpc>
                <a:spcPct val="100000"/>
              </a:lnSpc>
              <a:spcBef>
                <a:spcPts val="0"/>
              </a:spcBef>
              <a:spcAft>
                <a:spcPts val="0"/>
              </a:spcAft>
              <a:buClr>
                <a:srgbClr val="000000"/>
              </a:buClr>
              <a:buSzPts val="1700"/>
              <a:buFont typeface="Times New Roman"/>
              <a:buChar char="●"/>
            </a:pPr>
            <a:r>
              <a:rPr b="0" i="0" lang="tr" sz="1700" u="none" cap="none" strike="noStrike">
                <a:solidFill>
                  <a:srgbClr val="000000"/>
                </a:solidFill>
                <a:latin typeface="Times New Roman"/>
                <a:ea typeface="Times New Roman"/>
                <a:cs typeface="Times New Roman"/>
                <a:sym typeface="Times New Roman"/>
              </a:rPr>
              <a:t>Uluslararası YZ endekslerindeki sıralamalarda </a:t>
            </a:r>
            <a:r>
              <a:rPr b="1" i="0" lang="tr" sz="1700" u="none" cap="none" strike="noStrike">
                <a:solidFill>
                  <a:srgbClr val="000000"/>
                </a:solidFill>
                <a:latin typeface="Times New Roman"/>
                <a:ea typeface="Times New Roman"/>
                <a:cs typeface="Times New Roman"/>
                <a:sym typeface="Times New Roman"/>
              </a:rPr>
              <a:t>Türkiye’nin ilk 20</a:t>
            </a:r>
            <a:r>
              <a:rPr b="0" i="0" lang="tr" sz="1700" u="none" cap="none" strike="noStrike">
                <a:solidFill>
                  <a:srgbClr val="000000"/>
                </a:solidFill>
                <a:latin typeface="Times New Roman"/>
                <a:ea typeface="Times New Roman"/>
                <a:cs typeface="Times New Roman"/>
                <a:sym typeface="Times New Roman"/>
              </a:rPr>
              <a:t> ülke arasında yer alması sağlanacaktır.</a:t>
            </a:r>
            <a:endParaRPr b="0" i="0" sz="1700" u="none" cap="none" strike="noStrike">
              <a:solidFill>
                <a:srgbClr val="000000"/>
              </a:solidFill>
              <a:latin typeface="Times New Roman"/>
              <a:ea typeface="Times New Roman"/>
              <a:cs typeface="Times New Roman"/>
              <a:sym typeface="Times New Roman"/>
            </a:endParaRPr>
          </a:p>
          <a:p>
            <a:pPr indent="0" lvl="0" marL="914400" marR="0" rtl="0" algn="just">
              <a:lnSpc>
                <a:spcPct val="100000"/>
              </a:lnSpc>
              <a:spcBef>
                <a:spcPts val="0"/>
              </a:spcBef>
              <a:spcAft>
                <a:spcPts val="0"/>
              </a:spcAft>
              <a:buClr>
                <a:srgbClr val="000000"/>
              </a:buClr>
              <a:buSzPts val="1200"/>
              <a:buFont typeface="Arial"/>
              <a:buNone/>
            </a:pPr>
            <a:r>
              <a:t/>
            </a:r>
            <a:endParaRPr b="0" i="0" sz="1700" u="none" cap="none" strike="noStrike">
              <a:solidFill>
                <a:srgbClr val="000000"/>
              </a:solidFill>
              <a:latin typeface="Times New Roman"/>
              <a:ea typeface="Times New Roman"/>
              <a:cs typeface="Times New Roman"/>
              <a:sym typeface="Times New Roman"/>
            </a:endParaRPr>
          </a:p>
          <a:p>
            <a:pPr indent="457200" lvl="0" marL="0" marR="0" rtl="0" algn="just">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415" name="Google Shape;415;g132279f69d6_2_57"/>
          <p:cNvSpPr txBox="1"/>
          <p:nvPr/>
        </p:nvSpPr>
        <p:spPr>
          <a:xfrm>
            <a:off x="4046450" y="4412175"/>
            <a:ext cx="3281100" cy="323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b="0" i="0" lang="tr" sz="900" u="none" cap="none" strike="noStrike">
                <a:solidFill>
                  <a:schemeClr val="dk1"/>
                </a:solidFill>
                <a:latin typeface="Times New Roman"/>
                <a:ea typeface="Times New Roman"/>
                <a:cs typeface="Times New Roman"/>
                <a:sym typeface="Times New Roman"/>
              </a:rPr>
              <a:t>Kaynak : Ulusal Yapay Zekâ Stratejisi s:10</a:t>
            </a:r>
            <a:endParaRPr b="0" i="0" sz="900" u="none" cap="none" strike="noStrike">
              <a:solidFill>
                <a:schemeClr val="dk1"/>
              </a:solidFill>
              <a:latin typeface="Times New Roman"/>
              <a:ea typeface="Times New Roman"/>
              <a:cs typeface="Times New Roman"/>
              <a:sym typeface="Times New Roman"/>
            </a:endParaRPr>
          </a:p>
        </p:txBody>
      </p:sp>
      <p:pic>
        <p:nvPicPr>
          <p:cNvPr id="416" name="Google Shape;416;g132279f69d6_2_57"/>
          <p:cNvPicPr preferRelativeResize="0"/>
          <p:nvPr/>
        </p:nvPicPr>
        <p:blipFill rotWithShape="1">
          <a:blip r:embed="rId4">
            <a:alphaModFix/>
          </a:blip>
          <a:srcRect b="0" l="0" r="0" t="0"/>
          <a:stretch/>
        </p:blipFill>
        <p:spPr>
          <a:xfrm>
            <a:off x="7327550" y="785125"/>
            <a:ext cx="1729250" cy="4134400"/>
          </a:xfrm>
          <a:prstGeom prst="rect">
            <a:avLst/>
          </a:prstGeom>
          <a:noFill/>
          <a:ln>
            <a:noFill/>
          </a:ln>
        </p:spPr>
      </p:pic>
      <p:pic>
        <p:nvPicPr>
          <p:cNvPr id="417" name="Google Shape;417;g132279f69d6_2_57"/>
          <p:cNvPicPr preferRelativeResize="0"/>
          <p:nvPr/>
        </p:nvPicPr>
        <p:blipFill rotWithShape="1">
          <a:blip r:embed="rId5">
            <a:alphaModFix/>
          </a:blip>
          <a:srcRect b="0" l="0" r="0" t="0"/>
          <a:stretch/>
        </p:blipFill>
        <p:spPr>
          <a:xfrm>
            <a:off x="78350" y="1238500"/>
            <a:ext cx="1619800" cy="377718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21" name="Shape 421"/>
        <p:cNvGrpSpPr/>
        <p:nvPr/>
      </p:nvGrpSpPr>
      <p:grpSpPr>
        <a:xfrm>
          <a:off x="0" y="0"/>
          <a:ext cx="0" cy="0"/>
          <a:chOff x="0" y="0"/>
          <a:chExt cx="0" cy="0"/>
        </a:xfrm>
      </p:grpSpPr>
      <p:sp>
        <p:nvSpPr>
          <p:cNvPr id="422" name="Google Shape;422;gf476a9f40f_2_264"/>
          <p:cNvSpPr txBox="1"/>
          <p:nvPr/>
        </p:nvSpPr>
        <p:spPr>
          <a:xfrm>
            <a:off x="3574525" y="1525050"/>
            <a:ext cx="136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Yapay Zekâ</a:t>
            </a:r>
            <a:endParaRPr b="1" i="0" sz="1600" u="none" cap="none" strike="noStrike">
              <a:solidFill>
                <a:srgbClr val="FF99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     Verisi  </a:t>
            </a:r>
            <a:endParaRPr b="1" i="0" sz="1600" u="none" cap="none" strike="noStrike">
              <a:solidFill>
                <a:srgbClr val="FF9900"/>
              </a:solidFill>
              <a:latin typeface="Arial"/>
              <a:ea typeface="Arial"/>
              <a:cs typeface="Arial"/>
              <a:sym typeface="Arial"/>
            </a:endParaRPr>
          </a:p>
        </p:txBody>
      </p:sp>
      <p:sp>
        <p:nvSpPr>
          <p:cNvPr id="423" name="Google Shape;423;gf476a9f40f_2_264"/>
          <p:cNvSpPr txBox="1"/>
          <p:nvPr/>
        </p:nvSpPr>
        <p:spPr>
          <a:xfrm>
            <a:off x="3216250" y="4519325"/>
            <a:ext cx="2593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tr" sz="1400" u="none" cap="none" strike="noStrike">
                <a:solidFill>
                  <a:srgbClr val="FF9900"/>
                </a:solidFill>
                <a:latin typeface="Arial"/>
                <a:ea typeface="Arial"/>
                <a:cs typeface="Arial"/>
                <a:sym typeface="Arial"/>
              </a:rPr>
              <a:t>www.yapayzekaverisi.com</a:t>
            </a:r>
            <a:endParaRPr b="1" i="0" sz="1400" u="none" cap="none" strike="noStrike">
              <a:solidFill>
                <a:srgbClr val="FF9900"/>
              </a:solidFill>
              <a:latin typeface="Arial"/>
              <a:ea typeface="Arial"/>
              <a:cs typeface="Arial"/>
              <a:sym typeface="Arial"/>
            </a:endParaRPr>
          </a:p>
        </p:txBody>
      </p:sp>
      <p:sp>
        <p:nvSpPr>
          <p:cNvPr id="424" name="Google Shape;424;gf476a9f40f_2_264"/>
          <p:cNvSpPr txBox="1"/>
          <p:nvPr/>
        </p:nvSpPr>
        <p:spPr>
          <a:xfrm>
            <a:off x="3110425" y="2242425"/>
            <a:ext cx="2212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980000"/>
              </a:solidFill>
              <a:latin typeface="Arial"/>
              <a:ea typeface="Arial"/>
              <a:cs typeface="Arial"/>
              <a:sym typeface="Arial"/>
            </a:endParaRPr>
          </a:p>
        </p:txBody>
      </p:sp>
      <p:sp>
        <p:nvSpPr>
          <p:cNvPr id="425" name="Google Shape;425;gf476a9f40f_2_264"/>
          <p:cNvSpPr txBox="1"/>
          <p:nvPr/>
        </p:nvSpPr>
        <p:spPr>
          <a:xfrm>
            <a:off x="1694275" y="2150025"/>
            <a:ext cx="5615700" cy="415500"/>
          </a:xfrm>
          <a:prstGeom prst="rect">
            <a:avLst/>
          </a:prstGeom>
          <a:noFill/>
          <a:ln>
            <a:noFill/>
          </a:ln>
        </p:spPr>
        <p:txBody>
          <a:bodyPr anchorCtr="0" anchor="t" bIns="91425" lIns="91425" spcFirstLastPara="1" rIns="91425" wrap="square" tIns="91425">
            <a:spAutoFit/>
          </a:bodyPr>
          <a:lstStyle/>
          <a:p>
            <a:pPr indent="540000" lvl="0" marL="0" marR="0" rtl="0" algn="just">
              <a:lnSpc>
                <a:spcPct val="100000"/>
              </a:lnSpc>
              <a:spcBef>
                <a:spcPts val="0"/>
              </a:spcBef>
              <a:spcAft>
                <a:spcPts val="0"/>
              </a:spcAft>
              <a:buClr>
                <a:srgbClr val="000000"/>
              </a:buClr>
              <a:buSzPts val="1100"/>
              <a:buFont typeface="Arial"/>
              <a:buNone/>
            </a:pPr>
            <a:r>
              <a:t/>
            </a:r>
            <a:endParaRPr b="1" i="0" sz="1500" u="none" cap="none" strike="noStrike">
              <a:solidFill>
                <a:srgbClr val="CC4125"/>
              </a:solidFill>
              <a:latin typeface="Times New Roman"/>
              <a:ea typeface="Times New Roman"/>
              <a:cs typeface="Times New Roman"/>
              <a:sym typeface="Times New Roman"/>
            </a:endParaRPr>
          </a:p>
        </p:txBody>
      </p:sp>
      <p:pic>
        <p:nvPicPr>
          <p:cNvPr id="426" name="Google Shape;426;gf476a9f40f_2_264"/>
          <p:cNvPicPr preferRelativeResize="0"/>
          <p:nvPr/>
        </p:nvPicPr>
        <p:blipFill rotWithShape="1">
          <a:blip r:embed="rId4">
            <a:alphaModFix/>
          </a:blip>
          <a:srcRect b="0" l="0" r="0" t="0"/>
          <a:stretch/>
        </p:blipFill>
        <p:spPr>
          <a:xfrm>
            <a:off x="78350" y="1238500"/>
            <a:ext cx="1619800" cy="3777182"/>
          </a:xfrm>
          <a:prstGeom prst="rect">
            <a:avLst/>
          </a:prstGeom>
          <a:noFill/>
          <a:ln>
            <a:noFill/>
          </a:ln>
        </p:spPr>
      </p:pic>
      <p:sp>
        <p:nvSpPr>
          <p:cNvPr id="427" name="Google Shape;427;gf476a9f40f_2_264"/>
          <p:cNvSpPr txBox="1"/>
          <p:nvPr/>
        </p:nvSpPr>
        <p:spPr>
          <a:xfrm>
            <a:off x="1698150" y="2991300"/>
            <a:ext cx="5777400" cy="400200"/>
          </a:xfrm>
          <a:prstGeom prst="rect">
            <a:avLst/>
          </a:prstGeom>
          <a:noFill/>
          <a:ln>
            <a:noFill/>
          </a:ln>
        </p:spPr>
        <p:txBody>
          <a:bodyPr anchorCtr="0" anchor="t" bIns="91425" lIns="91425" spcFirstLastPara="1" rIns="91425" wrap="square" tIns="91425">
            <a:spAutoFit/>
          </a:bodyPr>
          <a:lstStyle/>
          <a:p>
            <a:pPr indent="540000" lvl="0" marL="0" marR="0" rtl="0" algn="just">
              <a:lnSpc>
                <a:spcPct val="100000"/>
              </a:lnSpc>
              <a:spcBef>
                <a:spcPts val="0"/>
              </a:spcBef>
              <a:spcAft>
                <a:spcPts val="0"/>
              </a:spcAft>
              <a:buClr>
                <a:srgbClr val="000000"/>
              </a:buClr>
              <a:buSzPts val="1200"/>
              <a:buFont typeface="Arial"/>
              <a:buNone/>
            </a:pPr>
            <a:r>
              <a:t/>
            </a:r>
            <a:endParaRPr b="0" i="0" sz="1400" u="none" cap="none" strike="noStrike">
              <a:solidFill>
                <a:schemeClr val="dk1"/>
              </a:solidFill>
              <a:highlight>
                <a:srgbClr val="FFFFFF"/>
              </a:highlight>
              <a:latin typeface="Times New Roman"/>
              <a:ea typeface="Times New Roman"/>
              <a:cs typeface="Times New Roman"/>
              <a:sym typeface="Times New Roman"/>
            </a:endParaRPr>
          </a:p>
        </p:txBody>
      </p:sp>
      <p:sp>
        <p:nvSpPr>
          <p:cNvPr id="428" name="Google Shape;428;gf476a9f40f_2_264"/>
          <p:cNvSpPr txBox="1"/>
          <p:nvPr/>
        </p:nvSpPr>
        <p:spPr>
          <a:xfrm>
            <a:off x="1609150" y="2283800"/>
            <a:ext cx="5503200" cy="2047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400"/>
              <a:buFont typeface="Arial"/>
              <a:buNone/>
            </a:pPr>
            <a:r>
              <a:rPr b="1" i="0" lang="tr" sz="4300" u="none" cap="none" strike="noStrike">
                <a:solidFill>
                  <a:srgbClr val="CC4125"/>
                </a:solidFill>
                <a:latin typeface="Times New Roman"/>
                <a:ea typeface="Times New Roman"/>
                <a:cs typeface="Times New Roman"/>
                <a:sym typeface="Times New Roman"/>
              </a:rPr>
              <a:t>Yapay Zekâ </a:t>
            </a:r>
            <a:endParaRPr b="1" i="0" sz="4300" u="none" cap="none" strike="noStrike">
              <a:solidFill>
                <a:srgbClr val="CC4125"/>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3400"/>
              <a:buFont typeface="Arial"/>
              <a:buNone/>
            </a:pPr>
            <a:r>
              <a:rPr b="1" i="0" lang="tr" sz="4300" u="none" cap="none" strike="noStrike">
                <a:solidFill>
                  <a:schemeClr val="dk1"/>
                </a:solidFill>
                <a:latin typeface="Times New Roman"/>
                <a:ea typeface="Times New Roman"/>
                <a:cs typeface="Times New Roman"/>
                <a:sym typeface="Times New Roman"/>
              </a:rPr>
              <a:t>Devrimi</a:t>
            </a:r>
            <a:endParaRPr b="1" i="0" sz="43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3400"/>
              <a:buFont typeface="Arial"/>
              <a:buNone/>
            </a:pPr>
            <a:r>
              <a:t/>
            </a:r>
            <a:endParaRPr b="1" i="0" sz="3500" u="none" cap="none" strike="noStrike">
              <a:solidFill>
                <a:srgbClr val="CC4125"/>
              </a:solidFill>
              <a:latin typeface="Times New Roman"/>
              <a:ea typeface="Times New Roman"/>
              <a:cs typeface="Times New Roman"/>
              <a:sym typeface="Times New Roman"/>
            </a:endParaRPr>
          </a:p>
        </p:txBody>
      </p:sp>
      <p:pic>
        <p:nvPicPr>
          <p:cNvPr id="429" name="Google Shape;429;gf476a9f40f_2_264"/>
          <p:cNvPicPr preferRelativeResize="0"/>
          <p:nvPr/>
        </p:nvPicPr>
        <p:blipFill rotWithShape="1">
          <a:blip r:embed="rId5">
            <a:alphaModFix/>
          </a:blip>
          <a:srcRect b="0" l="0" r="0" t="0"/>
          <a:stretch/>
        </p:blipFill>
        <p:spPr>
          <a:xfrm>
            <a:off x="7403950" y="923925"/>
            <a:ext cx="1619800" cy="41362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33" name="Shape 433"/>
        <p:cNvGrpSpPr/>
        <p:nvPr/>
      </p:nvGrpSpPr>
      <p:grpSpPr>
        <a:xfrm>
          <a:off x="0" y="0"/>
          <a:ext cx="0" cy="0"/>
          <a:chOff x="0" y="0"/>
          <a:chExt cx="0" cy="0"/>
        </a:xfrm>
      </p:grpSpPr>
      <p:sp>
        <p:nvSpPr>
          <p:cNvPr id="434" name="Google Shape;434;gf476a9f40f_2_286"/>
          <p:cNvSpPr txBox="1"/>
          <p:nvPr/>
        </p:nvSpPr>
        <p:spPr>
          <a:xfrm>
            <a:off x="3574525" y="1525050"/>
            <a:ext cx="136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Yapay Zekâ</a:t>
            </a:r>
            <a:endParaRPr b="1" i="0" sz="1600" u="none" cap="none" strike="noStrike">
              <a:solidFill>
                <a:srgbClr val="FF99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     Verisi  </a:t>
            </a:r>
            <a:endParaRPr b="1" i="0" sz="1600" u="none" cap="none" strike="noStrike">
              <a:solidFill>
                <a:srgbClr val="FF9900"/>
              </a:solidFill>
              <a:latin typeface="Arial"/>
              <a:ea typeface="Arial"/>
              <a:cs typeface="Arial"/>
              <a:sym typeface="Arial"/>
            </a:endParaRPr>
          </a:p>
        </p:txBody>
      </p:sp>
      <p:sp>
        <p:nvSpPr>
          <p:cNvPr id="435" name="Google Shape;435;gf476a9f40f_2_286"/>
          <p:cNvSpPr txBox="1"/>
          <p:nvPr/>
        </p:nvSpPr>
        <p:spPr>
          <a:xfrm>
            <a:off x="3216250" y="4519325"/>
            <a:ext cx="2593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tr" sz="1400" u="none" cap="none" strike="noStrike">
                <a:solidFill>
                  <a:srgbClr val="FF9900"/>
                </a:solidFill>
                <a:latin typeface="Arial"/>
                <a:ea typeface="Arial"/>
                <a:cs typeface="Arial"/>
                <a:sym typeface="Arial"/>
              </a:rPr>
              <a:t>www.yapayzekaverisi.com</a:t>
            </a:r>
            <a:endParaRPr b="1" i="0" sz="1400" u="none" cap="none" strike="noStrike">
              <a:solidFill>
                <a:srgbClr val="FF9900"/>
              </a:solidFill>
              <a:latin typeface="Arial"/>
              <a:ea typeface="Arial"/>
              <a:cs typeface="Arial"/>
              <a:sym typeface="Arial"/>
            </a:endParaRPr>
          </a:p>
        </p:txBody>
      </p:sp>
      <p:sp>
        <p:nvSpPr>
          <p:cNvPr id="436" name="Google Shape;436;gf476a9f40f_2_286"/>
          <p:cNvSpPr txBox="1"/>
          <p:nvPr/>
        </p:nvSpPr>
        <p:spPr>
          <a:xfrm>
            <a:off x="3110425" y="2242425"/>
            <a:ext cx="2212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980000"/>
              </a:solidFill>
              <a:latin typeface="Arial"/>
              <a:ea typeface="Arial"/>
              <a:cs typeface="Arial"/>
              <a:sym typeface="Arial"/>
            </a:endParaRPr>
          </a:p>
        </p:txBody>
      </p:sp>
      <p:pic>
        <p:nvPicPr>
          <p:cNvPr id="437" name="Google Shape;437;gf476a9f40f_2_286"/>
          <p:cNvPicPr preferRelativeResize="0"/>
          <p:nvPr/>
        </p:nvPicPr>
        <p:blipFill rotWithShape="1">
          <a:blip r:embed="rId4">
            <a:alphaModFix/>
          </a:blip>
          <a:srcRect b="0" l="0" r="0" t="0"/>
          <a:stretch/>
        </p:blipFill>
        <p:spPr>
          <a:xfrm>
            <a:off x="7403950" y="923925"/>
            <a:ext cx="1619800" cy="4136275"/>
          </a:xfrm>
          <a:prstGeom prst="rect">
            <a:avLst/>
          </a:prstGeom>
          <a:noFill/>
          <a:ln>
            <a:noFill/>
          </a:ln>
        </p:spPr>
      </p:pic>
      <p:pic>
        <p:nvPicPr>
          <p:cNvPr id="438" name="Google Shape;438;gf476a9f40f_2_286"/>
          <p:cNvPicPr preferRelativeResize="0"/>
          <p:nvPr/>
        </p:nvPicPr>
        <p:blipFill rotWithShape="1">
          <a:blip r:embed="rId5">
            <a:alphaModFix/>
          </a:blip>
          <a:srcRect b="0" l="0" r="0" t="0"/>
          <a:stretch/>
        </p:blipFill>
        <p:spPr>
          <a:xfrm>
            <a:off x="109000" y="1098775"/>
            <a:ext cx="1619800" cy="3733188"/>
          </a:xfrm>
          <a:prstGeom prst="rect">
            <a:avLst/>
          </a:prstGeom>
          <a:noFill/>
          <a:ln>
            <a:noFill/>
          </a:ln>
        </p:spPr>
      </p:pic>
      <p:sp>
        <p:nvSpPr>
          <p:cNvPr id="439" name="Google Shape;439;gf476a9f40f_2_286"/>
          <p:cNvSpPr txBox="1"/>
          <p:nvPr/>
        </p:nvSpPr>
        <p:spPr>
          <a:xfrm>
            <a:off x="2159550" y="2261575"/>
            <a:ext cx="46254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tr" sz="2000" u="none" cap="none" strike="noStrike">
                <a:solidFill>
                  <a:srgbClr val="CC4125"/>
                </a:solidFill>
                <a:latin typeface="Times New Roman"/>
                <a:ea typeface="Times New Roman"/>
                <a:cs typeface="Times New Roman"/>
                <a:sym typeface="Times New Roman"/>
              </a:rPr>
              <a:t>Karar Almayı </a:t>
            </a:r>
            <a:r>
              <a:rPr b="1" i="0" lang="tr" sz="2000" u="none" cap="none" strike="noStrike">
                <a:solidFill>
                  <a:srgbClr val="000000"/>
                </a:solidFill>
                <a:latin typeface="Times New Roman"/>
                <a:ea typeface="Times New Roman"/>
                <a:cs typeface="Times New Roman"/>
                <a:sym typeface="Times New Roman"/>
              </a:rPr>
              <a:t>Kişisellikten </a:t>
            </a:r>
            <a:r>
              <a:rPr b="1" i="0" lang="tr" sz="2000" u="none" cap="none" strike="noStrike">
                <a:solidFill>
                  <a:srgbClr val="CC4125"/>
                </a:solidFill>
                <a:latin typeface="Times New Roman"/>
                <a:ea typeface="Times New Roman"/>
                <a:cs typeface="Times New Roman"/>
                <a:sym typeface="Times New Roman"/>
              </a:rPr>
              <a:t>Kurtarmak</a:t>
            </a:r>
            <a:endParaRPr b="1" i="0" sz="2000" u="none" cap="none" strike="noStrike">
              <a:solidFill>
                <a:srgbClr val="CC4125"/>
              </a:solidFill>
              <a:latin typeface="Times New Roman"/>
              <a:ea typeface="Times New Roman"/>
              <a:cs typeface="Times New Roman"/>
              <a:sym typeface="Times New Roman"/>
            </a:endParaRPr>
          </a:p>
        </p:txBody>
      </p:sp>
      <p:sp>
        <p:nvSpPr>
          <p:cNvPr id="440" name="Google Shape;440;gf476a9f40f_2_286"/>
          <p:cNvSpPr txBox="1"/>
          <p:nvPr/>
        </p:nvSpPr>
        <p:spPr>
          <a:xfrm>
            <a:off x="1659650" y="2754175"/>
            <a:ext cx="5791800" cy="1831800"/>
          </a:xfrm>
          <a:prstGeom prst="rect">
            <a:avLst/>
          </a:prstGeom>
          <a:noFill/>
          <a:ln>
            <a:noFill/>
          </a:ln>
        </p:spPr>
        <p:txBody>
          <a:bodyPr anchorCtr="0" anchor="t" bIns="91425" lIns="91425" spcFirstLastPara="1" rIns="91425" wrap="square" tIns="91425">
            <a:spAutoFit/>
          </a:bodyPr>
          <a:lstStyle/>
          <a:p>
            <a:pPr indent="457200" lvl="0" marL="0" marR="0" rtl="0" algn="just">
              <a:lnSpc>
                <a:spcPct val="100000"/>
              </a:lnSpc>
              <a:spcBef>
                <a:spcPts val="0"/>
              </a:spcBef>
              <a:spcAft>
                <a:spcPts val="0"/>
              </a:spcAft>
              <a:buClr>
                <a:srgbClr val="000000"/>
              </a:buClr>
              <a:buSzPts val="1200"/>
              <a:buFont typeface="Arial"/>
              <a:buNone/>
            </a:pPr>
            <a:r>
              <a:rPr lang="tr" sz="1700">
                <a:latin typeface="Times New Roman"/>
                <a:ea typeface="Times New Roman"/>
                <a:cs typeface="Times New Roman"/>
                <a:sym typeface="Times New Roman"/>
              </a:rPr>
              <a:t>Yapay Zekâ ile çalışma yapanlar</a:t>
            </a:r>
            <a:r>
              <a:rPr b="0" i="0" lang="tr" sz="1700" u="none" cap="none" strike="noStrike">
                <a:solidFill>
                  <a:srgbClr val="000000"/>
                </a:solidFill>
                <a:latin typeface="Times New Roman"/>
                <a:ea typeface="Times New Roman"/>
                <a:cs typeface="Times New Roman"/>
                <a:sym typeface="Times New Roman"/>
              </a:rPr>
              <a:t> karar alınmasına destek olacak veri arar. Ama bu, </a:t>
            </a:r>
            <a:r>
              <a:rPr b="1" i="0" lang="tr" sz="1700" u="none" cap="none" strike="noStrike">
                <a:solidFill>
                  <a:srgbClr val="000000"/>
                </a:solidFill>
                <a:latin typeface="Times New Roman"/>
                <a:ea typeface="Times New Roman"/>
                <a:cs typeface="Times New Roman"/>
                <a:sym typeface="Times New Roman"/>
              </a:rPr>
              <a:t>eleştirel düşünme pahasına körü körüne verinin peşinden gitmek</a:t>
            </a:r>
            <a:r>
              <a:rPr b="0" i="0" lang="tr" sz="1700" u="none" cap="none" strike="noStrike">
                <a:solidFill>
                  <a:srgbClr val="000000"/>
                </a:solidFill>
                <a:latin typeface="Times New Roman"/>
                <a:ea typeface="Times New Roman"/>
                <a:cs typeface="Times New Roman"/>
                <a:sym typeface="Times New Roman"/>
              </a:rPr>
              <a:t> anlamına gelmez . </a:t>
            </a:r>
            <a:endParaRPr b="0" i="0" sz="1700" u="none" cap="none" strike="noStrike">
              <a:solidFill>
                <a:srgbClr val="000000"/>
              </a:solidFill>
              <a:latin typeface="Times New Roman"/>
              <a:ea typeface="Times New Roman"/>
              <a:cs typeface="Times New Roman"/>
              <a:sym typeface="Times New Roman"/>
            </a:endParaRPr>
          </a:p>
          <a:p>
            <a:pPr indent="457200" lvl="0" marL="0" marR="0" rtl="0" algn="just">
              <a:lnSpc>
                <a:spcPct val="100000"/>
              </a:lnSpc>
              <a:spcBef>
                <a:spcPts val="0"/>
              </a:spcBef>
              <a:spcAft>
                <a:spcPts val="0"/>
              </a:spcAft>
              <a:buClr>
                <a:srgbClr val="000000"/>
              </a:buClr>
              <a:buSzPts val="1200"/>
              <a:buFont typeface="Arial"/>
              <a:buNone/>
            </a:pPr>
            <a:r>
              <a:t/>
            </a:r>
            <a:endParaRPr sz="1200">
              <a:latin typeface="Times New Roman"/>
              <a:ea typeface="Times New Roman"/>
              <a:cs typeface="Times New Roman"/>
              <a:sym typeface="Times New Roman"/>
            </a:endParaRPr>
          </a:p>
          <a:p>
            <a:pPr indent="45720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Times New Roman"/>
              <a:ea typeface="Times New Roman"/>
              <a:cs typeface="Times New Roman"/>
              <a:sym typeface="Times New Roman"/>
            </a:endParaRPr>
          </a:p>
          <a:p>
            <a:pPr indent="360000" lvl="0" marL="0" marR="0" rtl="0" algn="r">
              <a:lnSpc>
                <a:spcPct val="100000"/>
              </a:lnSpc>
              <a:spcBef>
                <a:spcPts val="0"/>
              </a:spcBef>
              <a:spcAft>
                <a:spcPts val="0"/>
              </a:spcAft>
              <a:buClr>
                <a:srgbClr val="000000"/>
              </a:buClr>
              <a:buSzPts val="1100"/>
              <a:buFont typeface="Arial"/>
              <a:buNone/>
            </a:pPr>
            <a:r>
              <a:rPr b="0" i="0" lang="tr" sz="800" u="none" cap="none" strike="noStrike">
                <a:solidFill>
                  <a:srgbClr val="000000"/>
                </a:solidFill>
                <a:highlight>
                  <a:srgbClr val="FFFFFF"/>
                </a:highlight>
                <a:latin typeface="Times New Roman"/>
                <a:ea typeface="Times New Roman"/>
                <a:cs typeface="Times New Roman"/>
                <a:sym typeface="Times New Roman"/>
              </a:rPr>
              <a:t>Kaynak : Yapay Zekâ Devrimi, Dijital Dönüşüm İşinizi Nasıl Etkileyecek , Bernard Marr, s.225</a:t>
            </a:r>
            <a:endParaRPr b="0" i="0" sz="1200" u="none" cap="none" strike="noStrike">
              <a:solidFill>
                <a:srgbClr val="000000"/>
              </a:solidFill>
              <a:highlight>
                <a:srgbClr val="FFFFFF"/>
              </a:highlight>
              <a:latin typeface="Times New Roman"/>
              <a:ea typeface="Times New Roman"/>
              <a:cs typeface="Times New Roman"/>
              <a:sym typeface="Times New Roman"/>
            </a:endParaRPr>
          </a:p>
          <a:p>
            <a:pPr indent="45720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Times New Roman"/>
              <a:ea typeface="Times New Roman"/>
              <a:cs typeface="Times New Roman"/>
              <a:sym typeface="Times New Roman"/>
            </a:endParaRPr>
          </a:p>
          <a:p>
            <a:pPr indent="45720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44" name="Shape 444"/>
        <p:cNvGrpSpPr/>
        <p:nvPr/>
      </p:nvGrpSpPr>
      <p:grpSpPr>
        <a:xfrm>
          <a:off x="0" y="0"/>
          <a:ext cx="0" cy="0"/>
          <a:chOff x="0" y="0"/>
          <a:chExt cx="0" cy="0"/>
        </a:xfrm>
      </p:grpSpPr>
      <p:sp>
        <p:nvSpPr>
          <p:cNvPr id="445" name="Google Shape;445;gf476a9f40f_2_305"/>
          <p:cNvSpPr txBox="1"/>
          <p:nvPr/>
        </p:nvSpPr>
        <p:spPr>
          <a:xfrm>
            <a:off x="1675900" y="2271175"/>
            <a:ext cx="56739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t/>
            </a:r>
            <a:endParaRPr b="1" i="0" sz="1600" u="none" cap="none" strike="noStrike">
              <a:solidFill>
                <a:srgbClr val="CC4125"/>
              </a:solidFill>
              <a:latin typeface="Times New Roman"/>
              <a:ea typeface="Times New Roman"/>
              <a:cs typeface="Times New Roman"/>
              <a:sym typeface="Times New Roman"/>
            </a:endParaRPr>
          </a:p>
        </p:txBody>
      </p:sp>
      <p:sp>
        <p:nvSpPr>
          <p:cNvPr id="446" name="Google Shape;446;gf476a9f40f_2_305"/>
          <p:cNvSpPr txBox="1"/>
          <p:nvPr/>
        </p:nvSpPr>
        <p:spPr>
          <a:xfrm>
            <a:off x="3618925" y="1569450"/>
            <a:ext cx="136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Yapay Zekâ</a:t>
            </a:r>
            <a:endParaRPr b="1" i="0" sz="1600" u="none" cap="none" strike="noStrike">
              <a:solidFill>
                <a:srgbClr val="FF99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     Verisi  </a:t>
            </a:r>
            <a:endParaRPr b="1" i="0" sz="1600" u="none" cap="none" strike="noStrike">
              <a:solidFill>
                <a:srgbClr val="FF9900"/>
              </a:solidFill>
              <a:latin typeface="Arial"/>
              <a:ea typeface="Arial"/>
              <a:cs typeface="Arial"/>
              <a:sym typeface="Arial"/>
            </a:endParaRPr>
          </a:p>
        </p:txBody>
      </p:sp>
      <p:sp>
        <p:nvSpPr>
          <p:cNvPr id="447" name="Google Shape;447;gf476a9f40f_2_305"/>
          <p:cNvSpPr txBox="1"/>
          <p:nvPr/>
        </p:nvSpPr>
        <p:spPr>
          <a:xfrm>
            <a:off x="3216250" y="4519325"/>
            <a:ext cx="2593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tr" sz="1400" u="none" cap="none" strike="noStrike">
                <a:solidFill>
                  <a:srgbClr val="FF9900"/>
                </a:solidFill>
                <a:latin typeface="Arial"/>
                <a:ea typeface="Arial"/>
                <a:cs typeface="Arial"/>
                <a:sym typeface="Arial"/>
              </a:rPr>
              <a:t>www.yapayzekaverisi.com</a:t>
            </a:r>
            <a:endParaRPr b="1" i="0" sz="1400" u="none" cap="none" strike="noStrike">
              <a:solidFill>
                <a:srgbClr val="FF9900"/>
              </a:solidFill>
              <a:latin typeface="Arial"/>
              <a:ea typeface="Arial"/>
              <a:cs typeface="Arial"/>
              <a:sym typeface="Arial"/>
            </a:endParaRPr>
          </a:p>
        </p:txBody>
      </p:sp>
      <p:pic>
        <p:nvPicPr>
          <p:cNvPr id="448" name="Google Shape;448;gf476a9f40f_2_305"/>
          <p:cNvPicPr preferRelativeResize="0"/>
          <p:nvPr/>
        </p:nvPicPr>
        <p:blipFill rotWithShape="1">
          <a:blip r:embed="rId4">
            <a:alphaModFix/>
          </a:blip>
          <a:srcRect b="0" l="0" r="0" t="0"/>
          <a:stretch/>
        </p:blipFill>
        <p:spPr>
          <a:xfrm>
            <a:off x="42150" y="898200"/>
            <a:ext cx="1729250" cy="4177149"/>
          </a:xfrm>
          <a:prstGeom prst="rect">
            <a:avLst/>
          </a:prstGeom>
          <a:noFill/>
          <a:ln>
            <a:noFill/>
          </a:ln>
        </p:spPr>
      </p:pic>
      <p:sp>
        <p:nvSpPr>
          <p:cNvPr id="449" name="Google Shape;449;gf476a9f40f_2_305"/>
          <p:cNvSpPr txBox="1"/>
          <p:nvPr/>
        </p:nvSpPr>
        <p:spPr>
          <a:xfrm>
            <a:off x="1675900" y="2726900"/>
            <a:ext cx="5673900" cy="415500"/>
          </a:xfrm>
          <a:prstGeom prst="rect">
            <a:avLst/>
          </a:prstGeom>
          <a:noFill/>
          <a:ln>
            <a:noFill/>
          </a:ln>
        </p:spPr>
        <p:txBody>
          <a:bodyPr anchorCtr="0" anchor="t" bIns="91425" lIns="91425" spcFirstLastPara="1" rIns="91425" wrap="square" tIns="91425">
            <a:spAutoFit/>
          </a:bodyPr>
          <a:lstStyle/>
          <a:p>
            <a:pPr indent="540000" lvl="0" marL="0" marR="0" rtl="0" algn="just">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Times New Roman"/>
              <a:ea typeface="Times New Roman"/>
              <a:cs typeface="Times New Roman"/>
              <a:sym typeface="Times New Roman"/>
            </a:endParaRPr>
          </a:p>
        </p:txBody>
      </p:sp>
      <p:sp>
        <p:nvSpPr>
          <p:cNvPr id="450" name="Google Shape;450;gf476a9f40f_2_305"/>
          <p:cNvSpPr txBox="1"/>
          <p:nvPr/>
        </p:nvSpPr>
        <p:spPr>
          <a:xfrm>
            <a:off x="1730150" y="3362175"/>
            <a:ext cx="5673900" cy="415500"/>
          </a:xfrm>
          <a:prstGeom prst="rect">
            <a:avLst/>
          </a:prstGeom>
          <a:noFill/>
          <a:ln>
            <a:noFill/>
          </a:ln>
        </p:spPr>
        <p:txBody>
          <a:bodyPr anchorCtr="0" anchor="t" bIns="91425" lIns="91425" spcFirstLastPara="1" rIns="91425" wrap="square" tIns="91425">
            <a:spAutoFit/>
          </a:bodyPr>
          <a:lstStyle/>
          <a:p>
            <a:pPr indent="540000" lvl="0" marL="0" marR="0" rtl="0" algn="just">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Times New Roman"/>
              <a:ea typeface="Times New Roman"/>
              <a:cs typeface="Times New Roman"/>
              <a:sym typeface="Times New Roman"/>
            </a:endParaRPr>
          </a:p>
        </p:txBody>
      </p:sp>
      <p:sp>
        <p:nvSpPr>
          <p:cNvPr id="451" name="Google Shape;451;gf476a9f40f_2_305"/>
          <p:cNvSpPr txBox="1"/>
          <p:nvPr/>
        </p:nvSpPr>
        <p:spPr>
          <a:xfrm>
            <a:off x="1672500" y="2714550"/>
            <a:ext cx="5673900" cy="1231500"/>
          </a:xfrm>
          <a:prstGeom prst="rect">
            <a:avLst/>
          </a:prstGeom>
          <a:noFill/>
          <a:ln>
            <a:noFill/>
          </a:ln>
        </p:spPr>
        <p:txBody>
          <a:bodyPr anchorCtr="0" anchor="t" bIns="91425" lIns="91425" spcFirstLastPara="1" rIns="91425" wrap="square" tIns="91425">
            <a:spAutoFit/>
          </a:bodyPr>
          <a:lstStyle/>
          <a:p>
            <a:pPr indent="360000" lvl="0" marL="0" marR="0" rtl="0" algn="just">
              <a:lnSpc>
                <a:spcPct val="100000"/>
              </a:lnSpc>
              <a:spcBef>
                <a:spcPts val="0"/>
              </a:spcBef>
              <a:spcAft>
                <a:spcPts val="0"/>
              </a:spcAft>
              <a:buClr>
                <a:srgbClr val="000000"/>
              </a:buClr>
              <a:buSzPts val="4800"/>
              <a:buFont typeface="Arial"/>
              <a:buNone/>
            </a:pPr>
            <a:r>
              <a:rPr b="0" i="0" lang="tr" sz="1200" u="none" cap="none" strike="noStrike">
                <a:solidFill>
                  <a:srgbClr val="000000"/>
                </a:solidFill>
                <a:highlight>
                  <a:srgbClr val="FFFFFF"/>
                </a:highlight>
                <a:latin typeface="Times New Roman"/>
                <a:ea typeface="Times New Roman"/>
                <a:cs typeface="Times New Roman"/>
                <a:sym typeface="Times New Roman"/>
              </a:rPr>
              <a:t>Bir lider</a:t>
            </a:r>
            <a:r>
              <a:rPr b="0" i="0" lang="tr" sz="1200" u="none" cap="none" strike="noStrike">
                <a:solidFill>
                  <a:srgbClr val="000000"/>
                </a:solidFill>
                <a:highlight>
                  <a:srgbClr val="FFFFFF"/>
                </a:highlight>
                <a:latin typeface="Times New Roman"/>
                <a:ea typeface="Times New Roman"/>
                <a:cs typeface="Times New Roman"/>
                <a:sym typeface="Times New Roman"/>
              </a:rPr>
              <a:t> olarak en önemli göreviniz, insanlara liderlik etmektir. Yapay zekâ devrimi bunu değiştirmiyor. Yapay zekâ, iş gücü üzerinde çok etkili olacak ve dünya çapında pek çok kişi için çalışmanın niteliğini değiştirecek. Liderlerin alacağı tavır burada hayati önem taşıyacak…</a:t>
            </a:r>
            <a:endParaRPr b="0" i="0" sz="1200" u="none" cap="none" strike="noStrike">
              <a:solidFill>
                <a:srgbClr val="000000"/>
              </a:solidFill>
              <a:highlight>
                <a:srgbClr val="FFFFFF"/>
              </a:highlight>
              <a:latin typeface="Times New Roman"/>
              <a:ea typeface="Times New Roman"/>
              <a:cs typeface="Times New Roman"/>
              <a:sym typeface="Times New Roman"/>
            </a:endParaRPr>
          </a:p>
          <a:p>
            <a:pPr indent="360000" lvl="0" marL="0" marR="0" rtl="0" algn="just">
              <a:lnSpc>
                <a:spcPct val="100000"/>
              </a:lnSpc>
              <a:spcBef>
                <a:spcPts val="0"/>
              </a:spcBef>
              <a:spcAft>
                <a:spcPts val="0"/>
              </a:spcAft>
              <a:buClr>
                <a:srgbClr val="000000"/>
              </a:buClr>
              <a:buSzPts val="4800"/>
              <a:buFont typeface="Arial"/>
              <a:buNone/>
            </a:pPr>
            <a:r>
              <a:t/>
            </a:r>
            <a:endParaRPr b="0" i="0" sz="1200" u="none" cap="none" strike="noStrike">
              <a:solidFill>
                <a:srgbClr val="000000"/>
              </a:solidFill>
              <a:highlight>
                <a:srgbClr val="FFFFFF"/>
              </a:highlight>
              <a:latin typeface="Times New Roman"/>
              <a:ea typeface="Times New Roman"/>
              <a:cs typeface="Times New Roman"/>
              <a:sym typeface="Times New Roman"/>
            </a:endParaRPr>
          </a:p>
          <a:p>
            <a:pPr indent="360000" lvl="0" marL="0" marR="0" rtl="0" algn="r">
              <a:lnSpc>
                <a:spcPct val="100000"/>
              </a:lnSpc>
              <a:spcBef>
                <a:spcPts val="0"/>
              </a:spcBef>
              <a:spcAft>
                <a:spcPts val="0"/>
              </a:spcAft>
              <a:buClr>
                <a:srgbClr val="000000"/>
              </a:buClr>
              <a:buSzPts val="4800"/>
              <a:buFont typeface="Arial"/>
              <a:buNone/>
            </a:pPr>
            <a:r>
              <a:rPr b="0" i="0" lang="tr" sz="800" u="none" cap="none" strike="noStrike">
                <a:solidFill>
                  <a:srgbClr val="000000"/>
                </a:solidFill>
                <a:highlight>
                  <a:srgbClr val="FFFFFF"/>
                </a:highlight>
                <a:latin typeface="Times New Roman"/>
                <a:ea typeface="Times New Roman"/>
                <a:cs typeface="Times New Roman"/>
                <a:sym typeface="Times New Roman"/>
              </a:rPr>
              <a:t>Kaynak : Yapay Zekâ Devrimi , Dijital Dönüşüm İşinizi Nasıl Etkileyecek, Bernard Marr s:224</a:t>
            </a:r>
            <a:endParaRPr b="0" i="0" sz="800" u="none" cap="none" strike="noStrike">
              <a:solidFill>
                <a:srgbClr val="000000"/>
              </a:solidFill>
              <a:highlight>
                <a:srgbClr val="FFFFFF"/>
              </a:highlight>
              <a:latin typeface="Times New Roman"/>
              <a:ea typeface="Times New Roman"/>
              <a:cs typeface="Times New Roman"/>
              <a:sym typeface="Times New Roman"/>
            </a:endParaRPr>
          </a:p>
        </p:txBody>
      </p:sp>
      <p:sp>
        <p:nvSpPr>
          <p:cNvPr id="452" name="Google Shape;452;gf476a9f40f_2_305"/>
          <p:cNvSpPr txBox="1"/>
          <p:nvPr/>
        </p:nvSpPr>
        <p:spPr>
          <a:xfrm>
            <a:off x="1825200" y="2202300"/>
            <a:ext cx="52674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400"/>
              <a:buFont typeface="Arial"/>
              <a:buNone/>
            </a:pPr>
            <a:r>
              <a:rPr b="1" i="0" lang="tr" sz="1500" u="none" cap="none" strike="noStrike">
                <a:solidFill>
                  <a:srgbClr val="CC4125"/>
                </a:solidFill>
                <a:highlight>
                  <a:srgbClr val="FFFFFF"/>
                </a:highlight>
                <a:latin typeface="Times New Roman"/>
                <a:ea typeface="Times New Roman"/>
                <a:cs typeface="Times New Roman"/>
                <a:sym typeface="Times New Roman"/>
              </a:rPr>
              <a:t>Unutmayın ki, “</a:t>
            </a:r>
            <a:r>
              <a:rPr b="1" i="0" lang="tr" sz="1500" u="none" cap="none" strike="noStrike">
                <a:solidFill>
                  <a:srgbClr val="000000"/>
                </a:solidFill>
                <a:highlight>
                  <a:srgbClr val="FFFFFF"/>
                </a:highlight>
                <a:latin typeface="Times New Roman"/>
                <a:ea typeface="Times New Roman"/>
                <a:cs typeface="Times New Roman"/>
                <a:sym typeface="Times New Roman"/>
              </a:rPr>
              <a:t>insanlar en önemli varlığınız”</a:t>
            </a:r>
            <a:r>
              <a:rPr b="1" i="0" lang="tr" sz="1500" u="none" cap="none" strike="noStrike">
                <a:solidFill>
                  <a:srgbClr val="CC4125"/>
                </a:solidFill>
                <a:highlight>
                  <a:srgbClr val="FFFFFF"/>
                </a:highlight>
                <a:latin typeface="Times New Roman"/>
                <a:ea typeface="Times New Roman"/>
                <a:cs typeface="Times New Roman"/>
                <a:sym typeface="Times New Roman"/>
              </a:rPr>
              <a:t> olmaya devam edecektir</a:t>
            </a:r>
            <a:endParaRPr b="1" i="0" sz="1500" u="none" cap="none" strike="noStrike">
              <a:solidFill>
                <a:srgbClr val="CC4125"/>
              </a:solidFill>
              <a:latin typeface="Times New Roman"/>
              <a:ea typeface="Times New Roman"/>
              <a:cs typeface="Times New Roman"/>
              <a:sym typeface="Times New Roman"/>
            </a:endParaRPr>
          </a:p>
        </p:txBody>
      </p:sp>
      <p:pic>
        <p:nvPicPr>
          <p:cNvPr id="453" name="Google Shape;453;gf476a9f40f_2_305"/>
          <p:cNvPicPr preferRelativeResize="0"/>
          <p:nvPr/>
        </p:nvPicPr>
        <p:blipFill rotWithShape="1">
          <a:blip r:embed="rId5">
            <a:alphaModFix/>
          </a:blip>
          <a:srcRect b="0" l="0" r="0" t="0"/>
          <a:stretch/>
        </p:blipFill>
        <p:spPr>
          <a:xfrm>
            <a:off x="7327550" y="785125"/>
            <a:ext cx="1729250" cy="41344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57" name="Shape 457"/>
        <p:cNvGrpSpPr/>
        <p:nvPr/>
      </p:nvGrpSpPr>
      <p:grpSpPr>
        <a:xfrm>
          <a:off x="0" y="0"/>
          <a:ext cx="0" cy="0"/>
          <a:chOff x="0" y="0"/>
          <a:chExt cx="0" cy="0"/>
        </a:xfrm>
      </p:grpSpPr>
      <p:sp>
        <p:nvSpPr>
          <p:cNvPr id="458" name="Google Shape;458;gf476a9f40f_2_316"/>
          <p:cNvSpPr txBox="1"/>
          <p:nvPr/>
        </p:nvSpPr>
        <p:spPr>
          <a:xfrm>
            <a:off x="3574525" y="1525050"/>
            <a:ext cx="136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Yapay Zekâ</a:t>
            </a:r>
            <a:endParaRPr b="1" i="0" sz="1600" u="none" cap="none" strike="noStrike">
              <a:solidFill>
                <a:srgbClr val="FF99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     Verisi  </a:t>
            </a:r>
            <a:endParaRPr b="1" i="0" sz="1600" u="none" cap="none" strike="noStrike">
              <a:solidFill>
                <a:srgbClr val="FF9900"/>
              </a:solidFill>
              <a:latin typeface="Arial"/>
              <a:ea typeface="Arial"/>
              <a:cs typeface="Arial"/>
              <a:sym typeface="Arial"/>
            </a:endParaRPr>
          </a:p>
        </p:txBody>
      </p:sp>
      <p:sp>
        <p:nvSpPr>
          <p:cNvPr id="459" name="Google Shape;459;gf476a9f40f_2_316"/>
          <p:cNvSpPr txBox="1"/>
          <p:nvPr/>
        </p:nvSpPr>
        <p:spPr>
          <a:xfrm>
            <a:off x="3216250" y="4519325"/>
            <a:ext cx="2593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tr" sz="1400" u="none" cap="none" strike="noStrike">
                <a:solidFill>
                  <a:srgbClr val="FF9900"/>
                </a:solidFill>
                <a:latin typeface="Arial"/>
                <a:ea typeface="Arial"/>
                <a:cs typeface="Arial"/>
                <a:sym typeface="Arial"/>
              </a:rPr>
              <a:t>www.yapayzekaverisi.com</a:t>
            </a:r>
            <a:endParaRPr b="1" i="0" sz="1400" u="none" cap="none" strike="noStrike">
              <a:solidFill>
                <a:srgbClr val="FF9900"/>
              </a:solidFill>
              <a:latin typeface="Arial"/>
              <a:ea typeface="Arial"/>
              <a:cs typeface="Arial"/>
              <a:sym typeface="Arial"/>
            </a:endParaRPr>
          </a:p>
        </p:txBody>
      </p:sp>
      <p:sp>
        <p:nvSpPr>
          <p:cNvPr id="460" name="Google Shape;460;gf476a9f40f_2_316"/>
          <p:cNvSpPr txBox="1"/>
          <p:nvPr/>
        </p:nvSpPr>
        <p:spPr>
          <a:xfrm>
            <a:off x="3110425" y="2242425"/>
            <a:ext cx="2212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980000"/>
              </a:solidFill>
              <a:latin typeface="Arial"/>
              <a:ea typeface="Arial"/>
              <a:cs typeface="Arial"/>
              <a:sym typeface="Arial"/>
            </a:endParaRPr>
          </a:p>
        </p:txBody>
      </p:sp>
      <p:pic>
        <p:nvPicPr>
          <p:cNvPr id="461" name="Google Shape;461;gf476a9f40f_2_316"/>
          <p:cNvPicPr preferRelativeResize="0"/>
          <p:nvPr/>
        </p:nvPicPr>
        <p:blipFill rotWithShape="1">
          <a:blip r:embed="rId4">
            <a:alphaModFix/>
          </a:blip>
          <a:srcRect b="0" l="0" r="0" t="0"/>
          <a:stretch/>
        </p:blipFill>
        <p:spPr>
          <a:xfrm>
            <a:off x="7403950" y="923925"/>
            <a:ext cx="1619800" cy="4136275"/>
          </a:xfrm>
          <a:prstGeom prst="rect">
            <a:avLst/>
          </a:prstGeom>
          <a:noFill/>
          <a:ln>
            <a:noFill/>
          </a:ln>
        </p:spPr>
      </p:pic>
      <p:sp>
        <p:nvSpPr>
          <p:cNvPr id="462" name="Google Shape;462;gf476a9f40f_2_316"/>
          <p:cNvSpPr txBox="1"/>
          <p:nvPr/>
        </p:nvSpPr>
        <p:spPr>
          <a:xfrm>
            <a:off x="2648125" y="2196225"/>
            <a:ext cx="31374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tr" sz="2000" u="none" cap="none" strike="noStrike">
                <a:solidFill>
                  <a:srgbClr val="CC4125"/>
                </a:solidFill>
                <a:latin typeface="Times New Roman"/>
                <a:ea typeface="Times New Roman"/>
                <a:cs typeface="Times New Roman"/>
                <a:sym typeface="Times New Roman"/>
              </a:rPr>
              <a:t>Yapay Zekâ </a:t>
            </a:r>
            <a:r>
              <a:rPr b="1" lang="tr" sz="2000">
                <a:solidFill>
                  <a:srgbClr val="CC4125"/>
                </a:solidFill>
                <a:latin typeface="Times New Roman"/>
                <a:ea typeface="Times New Roman"/>
                <a:cs typeface="Times New Roman"/>
                <a:sym typeface="Times New Roman"/>
              </a:rPr>
              <a:t>Devriminde</a:t>
            </a:r>
            <a:endParaRPr b="0" i="0" sz="1200" u="none" cap="none" strike="noStrike">
              <a:solidFill>
                <a:srgbClr val="000000"/>
              </a:solidFill>
              <a:latin typeface="Arial"/>
              <a:ea typeface="Arial"/>
              <a:cs typeface="Arial"/>
              <a:sym typeface="Arial"/>
            </a:endParaRPr>
          </a:p>
        </p:txBody>
      </p:sp>
      <p:sp>
        <p:nvSpPr>
          <p:cNvPr id="463" name="Google Shape;463;gf476a9f40f_2_316"/>
          <p:cNvSpPr txBox="1"/>
          <p:nvPr/>
        </p:nvSpPr>
        <p:spPr>
          <a:xfrm>
            <a:off x="1795575" y="2642625"/>
            <a:ext cx="5615700" cy="1600800"/>
          </a:xfrm>
          <a:prstGeom prst="rect">
            <a:avLst/>
          </a:prstGeom>
          <a:noFill/>
          <a:ln>
            <a:noFill/>
          </a:ln>
        </p:spPr>
        <p:txBody>
          <a:bodyPr anchorCtr="0" anchor="t" bIns="91425" lIns="91425" spcFirstLastPara="1" rIns="91425" wrap="square" tIns="91425">
            <a:spAutoFit/>
          </a:bodyPr>
          <a:lstStyle/>
          <a:p>
            <a:pPr indent="-304800" lvl="0" marL="457200" marR="0" rtl="0" algn="l">
              <a:lnSpc>
                <a:spcPct val="100000"/>
              </a:lnSpc>
              <a:spcBef>
                <a:spcPts val="0"/>
              </a:spcBef>
              <a:spcAft>
                <a:spcPts val="0"/>
              </a:spcAft>
              <a:buClr>
                <a:srgbClr val="000000"/>
              </a:buClr>
              <a:buSzPts val="1200"/>
              <a:buFont typeface="Times New Roman"/>
              <a:buChar char="❏"/>
            </a:pPr>
            <a:r>
              <a:rPr b="0" i="0" lang="tr" sz="1200" u="none" cap="none" strike="noStrike">
                <a:solidFill>
                  <a:srgbClr val="000000"/>
                </a:solidFill>
                <a:highlight>
                  <a:srgbClr val="FFFFFF"/>
                </a:highlight>
                <a:latin typeface="Times New Roman"/>
                <a:ea typeface="Times New Roman"/>
                <a:cs typeface="Times New Roman"/>
                <a:sym typeface="Times New Roman"/>
              </a:rPr>
              <a:t>Teknolojiden çok insana odaklanın</a:t>
            </a:r>
            <a:endParaRPr b="0" i="0" sz="1200" u="none" cap="none" strike="noStrike">
              <a:solidFill>
                <a:srgbClr val="000000"/>
              </a:solidFill>
              <a:highlight>
                <a:srgbClr val="FFFFFF"/>
              </a:highlight>
              <a:latin typeface="Times New Roman"/>
              <a:ea typeface="Times New Roman"/>
              <a:cs typeface="Times New Roman"/>
              <a:sym typeface="Times New Roman"/>
            </a:endParaRPr>
          </a:p>
          <a:p>
            <a:pPr indent="-304800" lvl="0" marL="457200" marR="0" rtl="0" algn="l">
              <a:lnSpc>
                <a:spcPct val="100000"/>
              </a:lnSpc>
              <a:spcBef>
                <a:spcPts val="0"/>
              </a:spcBef>
              <a:spcAft>
                <a:spcPts val="0"/>
              </a:spcAft>
              <a:buClr>
                <a:srgbClr val="000000"/>
              </a:buClr>
              <a:buSzPts val="1200"/>
              <a:buFont typeface="Times New Roman"/>
              <a:buChar char="❏"/>
            </a:pPr>
            <a:r>
              <a:rPr b="1" i="0" lang="tr" sz="1200" u="none" cap="none" strike="noStrike">
                <a:solidFill>
                  <a:srgbClr val="000000"/>
                </a:solidFill>
                <a:highlight>
                  <a:srgbClr val="FFFFFF"/>
                </a:highlight>
                <a:latin typeface="Times New Roman"/>
                <a:ea typeface="Times New Roman"/>
                <a:cs typeface="Times New Roman"/>
                <a:sym typeface="Times New Roman"/>
              </a:rPr>
              <a:t>İnsanlara yapay zekâ ve verinin önemini anlatın</a:t>
            </a:r>
            <a:endParaRPr b="1" i="0" sz="1200" u="none" cap="none" strike="noStrike">
              <a:solidFill>
                <a:srgbClr val="000000"/>
              </a:solidFill>
              <a:highlight>
                <a:srgbClr val="FFFFFF"/>
              </a:highlight>
              <a:latin typeface="Times New Roman"/>
              <a:ea typeface="Times New Roman"/>
              <a:cs typeface="Times New Roman"/>
              <a:sym typeface="Times New Roman"/>
            </a:endParaRPr>
          </a:p>
          <a:p>
            <a:pPr indent="-304800" lvl="0" marL="457200" marR="0" rtl="0" algn="l">
              <a:lnSpc>
                <a:spcPct val="100000"/>
              </a:lnSpc>
              <a:spcBef>
                <a:spcPts val="0"/>
              </a:spcBef>
              <a:spcAft>
                <a:spcPts val="0"/>
              </a:spcAft>
              <a:buClr>
                <a:srgbClr val="000000"/>
              </a:buClr>
              <a:buSzPts val="1200"/>
              <a:buFont typeface="Times New Roman"/>
              <a:buChar char="❏"/>
            </a:pPr>
            <a:r>
              <a:rPr b="0" i="0" lang="tr" sz="1200" u="none" cap="none" strike="noStrike">
                <a:solidFill>
                  <a:srgbClr val="000000"/>
                </a:solidFill>
                <a:highlight>
                  <a:srgbClr val="FFFFFF"/>
                </a:highlight>
                <a:latin typeface="Times New Roman"/>
                <a:ea typeface="Times New Roman"/>
                <a:cs typeface="Times New Roman"/>
                <a:sym typeface="Times New Roman"/>
              </a:rPr>
              <a:t>Yapay Zekânın insanların çalışmaları üzerindeki etkisi hakkında konuşun</a:t>
            </a:r>
            <a:endParaRPr b="0" i="0" sz="1200" u="none" cap="none" strike="noStrike">
              <a:solidFill>
                <a:srgbClr val="000000"/>
              </a:solidFill>
              <a:highlight>
                <a:srgbClr val="FFFFFF"/>
              </a:highlight>
              <a:latin typeface="Times New Roman"/>
              <a:ea typeface="Times New Roman"/>
              <a:cs typeface="Times New Roman"/>
              <a:sym typeface="Times New Roman"/>
            </a:endParaRPr>
          </a:p>
          <a:p>
            <a:pPr indent="-304800" lvl="0" marL="457200" marR="0" rtl="0" algn="l">
              <a:lnSpc>
                <a:spcPct val="100000"/>
              </a:lnSpc>
              <a:spcBef>
                <a:spcPts val="0"/>
              </a:spcBef>
              <a:spcAft>
                <a:spcPts val="0"/>
              </a:spcAft>
              <a:buClr>
                <a:srgbClr val="000000"/>
              </a:buClr>
              <a:buSzPts val="1200"/>
              <a:buFont typeface="Times New Roman"/>
              <a:buChar char="❏"/>
            </a:pPr>
            <a:r>
              <a:rPr b="0" i="0" lang="tr" sz="1200" u="none" cap="none" strike="noStrike">
                <a:solidFill>
                  <a:srgbClr val="000000"/>
                </a:solidFill>
                <a:highlight>
                  <a:srgbClr val="FFFFFF"/>
                </a:highlight>
                <a:latin typeface="Times New Roman"/>
                <a:ea typeface="Times New Roman"/>
                <a:cs typeface="Times New Roman"/>
                <a:sym typeface="Times New Roman"/>
              </a:rPr>
              <a:t>İnsanları organizasyonun yapay zekâ yolculuğuna aktif bir biçimde dahil edin</a:t>
            </a:r>
            <a:endParaRPr b="0" i="0" sz="1200" u="none" cap="none" strike="noStrike">
              <a:solidFill>
                <a:srgbClr val="000000"/>
              </a:solidFill>
              <a:highlight>
                <a:srgbClr val="FFFFFF"/>
              </a:highlight>
              <a:latin typeface="Times New Roman"/>
              <a:ea typeface="Times New Roman"/>
              <a:cs typeface="Times New Roman"/>
              <a:sym typeface="Times New Roman"/>
            </a:endParaRPr>
          </a:p>
          <a:p>
            <a:pPr indent="-304800" lvl="0" marL="457200" marR="0" rtl="0" algn="l">
              <a:lnSpc>
                <a:spcPct val="100000"/>
              </a:lnSpc>
              <a:spcBef>
                <a:spcPts val="0"/>
              </a:spcBef>
              <a:spcAft>
                <a:spcPts val="0"/>
              </a:spcAft>
              <a:buClr>
                <a:srgbClr val="000000"/>
              </a:buClr>
              <a:buSzPts val="1200"/>
              <a:buFont typeface="Times New Roman"/>
              <a:buChar char="❏"/>
            </a:pPr>
            <a:r>
              <a:rPr b="0" i="0" lang="tr" sz="1200" u="none" cap="none" strike="noStrike">
                <a:solidFill>
                  <a:srgbClr val="000000"/>
                </a:solidFill>
                <a:highlight>
                  <a:srgbClr val="FFFFFF"/>
                </a:highlight>
                <a:latin typeface="Times New Roman"/>
                <a:ea typeface="Times New Roman"/>
                <a:cs typeface="Times New Roman"/>
                <a:sym typeface="Times New Roman"/>
              </a:rPr>
              <a:t>İnsan makine iş birliğini hayata geçirin</a:t>
            </a:r>
            <a:endParaRPr b="0" i="0" sz="1200" u="none" cap="none" strike="noStrike">
              <a:solidFill>
                <a:srgbClr val="000000"/>
              </a:solidFill>
              <a:highlight>
                <a:srgbClr val="FFFFFF"/>
              </a:highlight>
              <a:latin typeface="Times New Roman"/>
              <a:ea typeface="Times New Roman"/>
              <a:cs typeface="Times New Roman"/>
              <a:sym typeface="Times New Roman"/>
            </a:endParaRPr>
          </a:p>
          <a:p>
            <a:pPr indent="-304800" lvl="0" marL="457200" marR="0" rtl="0" algn="l">
              <a:lnSpc>
                <a:spcPct val="100000"/>
              </a:lnSpc>
              <a:spcBef>
                <a:spcPts val="0"/>
              </a:spcBef>
              <a:spcAft>
                <a:spcPts val="0"/>
              </a:spcAft>
              <a:buClr>
                <a:srgbClr val="000000"/>
              </a:buClr>
              <a:buSzPts val="1200"/>
              <a:buFont typeface="Times New Roman"/>
              <a:buChar char="❏"/>
            </a:pPr>
            <a:r>
              <a:rPr b="1" i="0" lang="tr" sz="1200" u="none" cap="none" strike="noStrike">
                <a:solidFill>
                  <a:srgbClr val="000000"/>
                </a:solidFill>
                <a:highlight>
                  <a:srgbClr val="FFFFFF"/>
                </a:highlight>
                <a:latin typeface="Times New Roman"/>
                <a:ea typeface="Times New Roman"/>
                <a:cs typeface="Times New Roman"/>
                <a:sym typeface="Times New Roman"/>
              </a:rPr>
              <a:t>Eğitim ve gelişime yatırım yapın</a:t>
            </a:r>
            <a:endParaRPr b="1" i="0" sz="1200" u="none" cap="none" strike="noStrike">
              <a:solidFill>
                <a:srgbClr val="000000"/>
              </a:solidFill>
              <a:highlight>
                <a:srgbClr val="FFFFFF"/>
              </a:highlight>
              <a:latin typeface="Times New Roman"/>
              <a:ea typeface="Times New Roman"/>
              <a:cs typeface="Times New Roman"/>
              <a:sym typeface="Times New Roman"/>
            </a:endParaRPr>
          </a:p>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highlight>
                <a:srgbClr val="FFFFFF"/>
              </a:highlight>
              <a:latin typeface="Times New Roman"/>
              <a:ea typeface="Times New Roman"/>
              <a:cs typeface="Times New Roman"/>
              <a:sym typeface="Times New Roman"/>
            </a:endParaRPr>
          </a:p>
          <a:p>
            <a:pPr indent="360000" lvl="0" marL="0" marR="0" rtl="0" algn="r">
              <a:lnSpc>
                <a:spcPct val="100000"/>
              </a:lnSpc>
              <a:spcBef>
                <a:spcPts val="0"/>
              </a:spcBef>
              <a:spcAft>
                <a:spcPts val="0"/>
              </a:spcAft>
              <a:buClr>
                <a:srgbClr val="000000"/>
              </a:buClr>
              <a:buSzPts val="800"/>
              <a:buFont typeface="Arial"/>
              <a:buNone/>
            </a:pPr>
            <a:r>
              <a:rPr b="0" i="0" lang="tr" sz="800" u="none" cap="none" strike="noStrike">
                <a:solidFill>
                  <a:srgbClr val="000000"/>
                </a:solidFill>
                <a:highlight>
                  <a:srgbClr val="FFFFFF"/>
                </a:highlight>
                <a:latin typeface="Times New Roman"/>
                <a:ea typeface="Times New Roman"/>
                <a:cs typeface="Times New Roman"/>
                <a:sym typeface="Times New Roman"/>
              </a:rPr>
              <a:t>Kaynak : Yapay Zekâ Devrimi, Dijital Dönüşüm İşinizi Nasıl Etkileyecek , Bernard Marr, s.224-225</a:t>
            </a:r>
            <a:endParaRPr b="0" i="0" sz="1200" u="none" cap="none" strike="noStrike">
              <a:solidFill>
                <a:srgbClr val="000000"/>
              </a:solidFill>
              <a:highlight>
                <a:srgbClr val="FFFFFF"/>
              </a:highlight>
              <a:latin typeface="Times New Roman"/>
              <a:ea typeface="Times New Roman"/>
              <a:cs typeface="Times New Roman"/>
              <a:sym typeface="Times New Roman"/>
            </a:endParaRPr>
          </a:p>
        </p:txBody>
      </p:sp>
      <p:pic>
        <p:nvPicPr>
          <p:cNvPr id="464" name="Google Shape;464;gf476a9f40f_2_316"/>
          <p:cNvPicPr preferRelativeResize="0"/>
          <p:nvPr/>
        </p:nvPicPr>
        <p:blipFill rotWithShape="1">
          <a:blip r:embed="rId5">
            <a:alphaModFix/>
          </a:blip>
          <a:srcRect b="0" l="0" r="0" t="0"/>
          <a:stretch/>
        </p:blipFill>
        <p:spPr>
          <a:xfrm>
            <a:off x="78350" y="1238500"/>
            <a:ext cx="1619800" cy="3777182"/>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68" name="Shape 468"/>
        <p:cNvGrpSpPr/>
        <p:nvPr/>
      </p:nvGrpSpPr>
      <p:grpSpPr>
        <a:xfrm>
          <a:off x="0" y="0"/>
          <a:ext cx="0" cy="0"/>
          <a:chOff x="0" y="0"/>
          <a:chExt cx="0" cy="0"/>
        </a:xfrm>
      </p:grpSpPr>
      <p:sp>
        <p:nvSpPr>
          <p:cNvPr id="469" name="Google Shape;469;gf476a9f40f_3_9"/>
          <p:cNvSpPr txBox="1"/>
          <p:nvPr/>
        </p:nvSpPr>
        <p:spPr>
          <a:xfrm>
            <a:off x="3574525" y="1525050"/>
            <a:ext cx="136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Yapay Zekâ</a:t>
            </a:r>
            <a:endParaRPr b="1" i="0" sz="1600" u="none" cap="none" strike="noStrike">
              <a:solidFill>
                <a:srgbClr val="FF99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     Verisi  </a:t>
            </a:r>
            <a:endParaRPr b="1" i="0" sz="1600" u="none" cap="none" strike="noStrike">
              <a:solidFill>
                <a:srgbClr val="FF9900"/>
              </a:solidFill>
              <a:latin typeface="Arial"/>
              <a:ea typeface="Arial"/>
              <a:cs typeface="Arial"/>
              <a:sym typeface="Arial"/>
            </a:endParaRPr>
          </a:p>
        </p:txBody>
      </p:sp>
      <p:sp>
        <p:nvSpPr>
          <p:cNvPr id="470" name="Google Shape;470;gf476a9f40f_3_9"/>
          <p:cNvSpPr txBox="1"/>
          <p:nvPr/>
        </p:nvSpPr>
        <p:spPr>
          <a:xfrm>
            <a:off x="3216250" y="4519325"/>
            <a:ext cx="2593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tr" sz="1400" u="none" cap="none" strike="noStrike">
                <a:solidFill>
                  <a:srgbClr val="FF9900"/>
                </a:solidFill>
                <a:latin typeface="Arial"/>
                <a:ea typeface="Arial"/>
                <a:cs typeface="Arial"/>
                <a:sym typeface="Arial"/>
              </a:rPr>
              <a:t>www.yapayzekaverisi.com</a:t>
            </a:r>
            <a:endParaRPr b="1" i="0" sz="1400" u="none" cap="none" strike="noStrike">
              <a:solidFill>
                <a:srgbClr val="FF9900"/>
              </a:solidFill>
              <a:latin typeface="Arial"/>
              <a:ea typeface="Arial"/>
              <a:cs typeface="Arial"/>
              <a:sym typeface="Arial"/>
            </a:endParaRPr>
          </a:p>
        </p:txBody>
      </p:sp>
      <p:sp>
        <p:nvSpPr>
          <p:cNvPr id="471" name="Google Shape;471;gf476a9f40f_3_9"/>
          <p:cNvSpPr txBox="1"/>
          <p:nvPr/>
        </p:nvSpPr>
        <p:spPr>
          <a:xfrm>
            <a:off x="3110425" y="2242425"/>
            <a:ext cx="2212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980000"/>
              </a:solidFill>
              <a:latin typeface="Arial"/>
              <a:ea typeface="Arial"/>
              <a:cs typeface="Arial"/>
              <a:sym typeface="Arial"/>
            </a:endParaRPr>
          </a:p>
        </p:txBody>
      </p:sp>
      <p:sp>
        <p:nvSpPr>
          <p:cNvPr id="472" name="Google Shape;472;gf476a9f40f_3_9"/>
          <p:cNvSpPr txBox="1"/>
          <p:nvPr/>
        </p:nvSpPr>
        <p:spPr>
          <a:xfrm>
            <a:off x="1694275" y="2150025"/>
            <a:ext cx="5615700" cy="415500"/>
          </a:xfrm>
          <a:prstGeom prst="rect">
            <a:avLst/>
          </a:prstGeom>
          <a:noFill/>
          <a:ln>
            <a:noFill/>
          </a:ln>
        </p:spPr>
        <p:txBody>
          <a:bodyPr anchorCtr="0" anchor="t" bIns="91425" lIns="91425" spcFirstLastPara="1" rIns="91425" wrap="square" tIns="91425">
            <a:spAutoFit/>
          </a:bodyPr>
          <a:lstStyle/>
          <a:p>
            <a:pPr indent="540000" lvl="0" marL="0" marR="0" rtl="0" algn="just">
              <a:lnSpc>
                <a:spcPct val="100000"/>
              </a:lnSpc>
              <a:spcBef>
                <a:spcPts val="0"/>
              </a:spcBef>
              <a:spcAft>
                <a:spcPts val="0"/>
              </a:spcAft>
              <a:buClr>
                <a:srgbClr val="000000"/>
              </a:buClr>
              <a:buSzPts val="1100"/>
              <a:buFont typeface="Arial"/>
              <a:buNone/>
            </a:pPr>
            <a:r>
              <a:t/>
            </a:r>
            <a:endParaRPr b="1" i="0" sz="1500" u="none" cap="none" strike="noStrike">
              <a:solidFill>
                <a:srgbClr val="CC4125"/>
              </a:solidFill>
              <a:latin typeface="Times New Roman"/>
              <a:ea typeface="Times New Roman"/>
              <a:cs typeface="Times New Roman"/>
              <a:sym typeface="Times New Roman"/>
            </a:endParaRPr>
          </a:p>
        </p:txBody>
      </p:sp>
      <p:sp>
        <p:nvSpPr>
          <p:cNvPr id="473" name="Google Shape;473;gf476a9f40f_3_9"/>
          <p:cNvSpPr txBox="1"/>
          <p:nvPr/>
        </p:nvSpPr>
        <p:spPr>
          <a:xfrm>
            <a:off x="1698150" y="2991300"/>
            <a:ext cx="5777400" cy="400200"/>
          </a:xfrm>
          <a:prstGeom prst="rect">
            <a:avLst/>
          </a:prstGeom>
          <a:noFill/>
          <a:ln>
            <a:noFill/>
          </a:ln>
        </p:spPr>
        <p:txBody>
          <a:bodyPr anchorCtr="0" anchor="t" bIns="91425" lIns="91425" spcFirstLastPara="1" rIns="91425" wrap="square" tIns="91425">
            <a:spAutoFit/>
          </a:bodyPr>
          <a:lstStyle/>
          <a:p>
            <a:pPr indent="540000" lvl="0" marL="0" marR="0" rtl="0" algn="just">
              <a:lnSpc>
                <a:spcPct val="100000"/>
              </a:lnSpc>
              <a:spcBef>
                <a:spcPts val="0"/>
              </a:spcBef>
              <a:spcAft>
                <a:spcPts val="0"/>
              </a:spcAft>
              <a:buClr>
                <a:srgbClr val="000000"/>
              </a:buClr>
              <a:buSzPts val="1200"/>
              <a:buFont typeface="Arial"/>
              <a:buNone/>
            </a:pPr>
            <a:r>
              <a:t/>
            </a:r>
            <a:endParaRPr b="0" i="0" sz="1400" u="none" cap="none" strike="noStrike">
              <a:solidFill>
                <a:schemeClr val="dk1"/>
              </a:solidFill>
              <a:highlight>
                <a:srgbClr val="FFFFFF"/>
              </a:highlight>
              <a:latin typeface="Times New Roman"/>
              <a:ea typeface="Times New Roman"/>
              <a:cs typeface="Times New Roman"/>
              <a:sym typeface="Times New Roman"/>
            </a:endParaRPr>
          </a:p>
        </p:txBody>
      </p:sp>
      <p:sp>
        <p:nvSpPr>
          <p:cNvPr id="474" name="Google Shape;474;gf476a9f40f_3_9"/>
          <p:cNvSpPr txBox="1"/>
          <p:nvPr/>
        </p:nvSpPr>
        <p:spPr>
          <a:xfrm>
            <a:off x="2131525" y="2202150"/>
            <a:ext cx="4170600" cy="415500"/>
          </a:xfrm>
          <a:prstGeom prst="rect">
            <a:avLst/>
          </a:prstGeom>
          <a:noFill/>
          <a:ln>
            <a:noFill/>
          </a:ln>
        </p:spPr>
        <p:txBody>
          <a:bodyPr anchorCtr="0" anchor="t" bIns="91425" lIns="91425" spcFirstLastPara="1" rIns="91425" wrap="square" tIns="91425">
            <a:spAutoFit/>
          </a:bodyPr>
          <a:lstStyle/>
          <a:p>
            <a:pPr indent="-323850" lvl="0" marL="457200" marR="0" rtl="0" algn="ctr">
              <a:lnSpc>
                <a:spcPct val="100000"/>
              </a:lnSpc>
              <a:spcBef>
                <a:spcPts val="0"/>
              </a:spcBef>
              <a:spcAft>
                <a:spcPts val="0"/>
              </a:spcAft>
              <a:buClr>
                <a:srgbClr val="CC4125"/>
              </a:buClr>
              <a:buSzPts val="1500"/>
              <a:buFont typeface="Times New Roman"/>
              <a:buChar char="❖"/>
            </a:pPr>
            <a:r>
              <a:rPr b="1" i="0" lang="tr" sz="1500" u="none" cap="none" strike="noStrike">
                <a:solidFill>
                  <a:srgbClr val="CC4125"/>
                </a:solidFill>
                <a:highlight>
                  <a:srgbClr val="FFFFFF"/>
                </a:highlight>
                <a:latin typeface="Times New Roman"/>
                <a:ea typeface="Times New Roman"/>
                <a:cs typeface="Times New Roman"/>
                <a:sym typeface="Times New Roman"/>
              </a:rPr>
              <a:t>Teknolojiden çok </a:t>
            </a:r>
            <a:r>
              <a:rPr b="1" i="0" lang="tr" sz="1500" u="none" cap="none" strike="noStrike">
                <a:solidFill>
                  <a:srgbClr val="000000"/>
                </a:solidFill>
                <a:highlight>
                  <a:srgbClr val="FFFFFF"/>
                </a:highlight>
                <a:latin typeface="Times New Roman"/>
                <a:ea typeface="Times New Roman"/>
                <a:cs typeface="Times New Roman"/>
                <a:sym typeface="Times New Roman"/>
              </a:rPr>
              <a:t>insana</a:t>
            </a:r>
            <a:r>
              <a:rPr b="1" i="0" lang="tr" sz="1500" u="none" cap="none" strike="noStrike">
                <a:solidFill>
                  <a:srgbClr val="CC4125"/>
                </a:solidFill>
                <a:highlight>
                  <a:srgbClr val="FFFFFF"/>
                </a:highlight>
                <a:latin typeface="Times New Roman"/>
                <a:ea typeface="Times New Roman"/>
                <a:cs typeface="Times New Roman"/>
                <a:sym typeface="Times New Roman"/>
              </a:rPr>
              <a:t> odaklanın</a:t>
            </a:r>
            <a:endParaRPr b="1" i="0" sz="1500" u="none" cap="none" strike="noStrike">
              <a:solidFill>
                <a:srgbClr val="CC4125"/>
              </a:solidFill>
              <a:latin typeface="Times New Roman"/>
              <a:ea typeface="Times New Roman"/>
              <a:cs typeface="Times New Roman"/>
              <a:sym typeface="Times New Roman"/>
            </a:endParaRPr>
          </a:p>
        </p:txBody>
      </p:sp>
      <p:sp>
        <p:nvSpPr>
          <p:cNvPr id="475" name="Google Shape;475;gf476a9f40f_3_9"/>
          <p:cNvSpPr txBox="1"/>
          <p:nvPr/>
        </p:nvSpPr>
        <p:spPr>
          <a:xfrm>
            <a:off x="1694275" y="2573000"/>
            <a:ext cx="5663700" cy="1293000"/>
          </a:xfrm>
          <a:prstGeom prst="rect">
            <a:avLst/>
          </a:prstGeom>
          <a:noFill/>
          <a:ln>
            <a:noFill/>
          </a:ln>
        </p:spPr>
        <p:txBody>
          <a:bodyPr anchorCtr="0" anchor="t" bIns="91425" lIns="91425" spcFirstLastPara="1" rIns="91425" wrap="square" tIns="91425">
            <a:spAutoFit/>
          </a:bodyPr>
          <a:lstStyle/>
          <a:p>
            <a:pPr indent="457200" lvl="0" marL="0" marR="0" rtl="0" algn="just">
              <a:lnSpc>
                <a:spcPct val="100000"/>
              </a:lnSpc>
              <a:spcBef>
                <a:spcPts val="0"/>
              </a:spcBef>
              <a:spcAft>
                <a:spcPts val="0"/>
              </a:spcAft>
              <a:buClr>
                <a:srgbClr val="000000"/>
              </a:buClr>
              <a:buSzPts val="1200"/>
              <a:buFont typeface="Arial"/>
              <a:buNone/>
            </a:pPr>
            <a:r>
              <a:rPr b="0" i="0" lang="tr" sz="1200" u="none" cap="none" strike="noStrike">
                <a:solidFill>
                  <a:srgbClr val="000000"/>
                </a:solidFill>
                <a:highlight>
                  <a:srgbClr val="FFFFFF"/>
                </a:highlight>
                <a:latin typeface="Times New Roman"/>
                <a:ea typeface="Times New Roman"/>
                <a:cs typeface="Times New Roman"/>
                <a:sym typeface="Times New Roman"/>
              </a:rPr>
              <a:t>Yapay zekâ devrimi koşullarında dahi liderler insanın hâlâ işin en önemli varlığı olduğunu (ve öyle de kalacağını) unutmamalıdır. İyi liderler, insanların (yaratıcılık, problem çözme, empati ve bunun gibi yollarla) nasıl değer kattığını asla gözden kaçırmaz.</a:t>
            </a:r>
            <a:endParaRPr b="0" i="0" sz="1200" u="none" cap="none" strike="noStrike">
              <a:solidFill>
                <a:srgbClr val="000000"/>
              </a:solidFill>
              <a:highlight>
                <a:srgbClr val="FFFFFF"/>
              </a:highlight>
              <a:latin typeface="Times New Roman"/>
              <a:ea typeface="Times New Roman"/>
              <a:cs typeface="Times New Roman"/>
              <a:sym typeface="Times New Roman"/>
            </a:endParaRPr>
          </a:p>
          <a:p>
            <a:pPr indent="360000" lvl="0" marL="0" marR="0" rtl="0" algn="r">
              <a:lnSpc>
                <a:spcPct val="100000"/>
              </a:lnSpc>
              <a:spcBef>
                <a:spcPts val="0"/>
              </a:spcBef>
              <a:spcAft>
                <a:spcPts val="0"/>
              </a:spcAft>
              <a:buClr>
                <a:srgbClr val="000000"/>
              </a:buClr>
              <a:buSzPts val="4800"/>
              <a:buFont typeface="Arial"/>
              <a:buNone/>
            </a:pPr>
            <a:r>
              <a:t/>
            </a:r>
            <a:endParaRPr b="0" i="0" sz="800" u="none" cap="none" strike="noStrike">
              <a:solidFill>
                <a:srgbClr val="000000"/>
              </a:solidFill>
              <a:highlight>
                <a:srgbClr val="FFFFFF"/>
              </a:highlight>
              <a:latin typeface="Times New Roman"/>
              <a:ea typeface="Times New Roman"/>
              <a:cs typeface="Times New Roman"/>
              <a:sym typeface="Times New Roman"/>
            </a:endParaRPr>
          </a:p>
          <a:p>
            <a:pPr indent="360000" lvl="0" marL="0" marR="0" rtl="0" algn="r">
              <a:lnSpc>
                <a:spcPct val="100000"/>
              </a:lnSpc>
              <a:spcBef>
                <a:spcPts val="0"/>
              </a:spcBef>
              <a:spcAft>
                <a:spcPts val="0"/>
              </a:spcAft>
              <a:buClr>
                <a:srgbClr val="000000"/>
              </a:buClr>
              <a:buSzPts val="4800"/>
              <a:buFont typeface="Arial"/>
              <a:buNone/>
            </a:pPr>
            <a:r>
              <a:t/>
            </a:r>
            <a:endParaRPr b="0" i="0" sz="800" u="none" cap="none" strike="noStrike">
              <a:solidFill>
                <a:srgbClr val="000000"/>
              </a:solidFill>
              <a:highlight>
                <a:srgbClr val="FFFFFF"/>
              </a:highlight>
              <a:latin typeface="Times New Roman"/>
              <a:ea typeface="Times New Roman"/>
              <a:cs typeface="Times New Roman"/>
              <a:sym typeface="Times New Roman"/>
            </a:endParaRPr>
          </a:p>
          <a:p>
            <a:pPr indent="360000" lvl="0" marL="0" marR="0" rtl="0" algn="r">
              <a:lnSpc>
                <a:spcPct val="100000"/>
              </a:lnSpc>
              <a:spcBef>
                <a:spcPts val="0"/>
              </a:spcBef>
              <a:spcAft>
                <a:spcPts val="0"/>
              </a:spcAft>
              <a:buClr>
                <a:srgbClr val="000000"/>
              </a:buClr>
              <a:buSzPts val="4800"/>
              <a:buFont typeface="Arial"/>
              <a:buNone/>
            </a:pPr>
            <a:r>
              <a:rPr b="0" i="0" lang="tr" sz="800" u="none" cap="none" strike="noStrike">
                <a:solidFill>
                  <a:srgbClr val="000000"/>
                </a:solidFill>
                <a:highlight>
                  <a:srgbClr val="FFFFFF"/>
                </a:highlight>
                <a:latin typeface="Times New Roman"/>
                <a:ea typeface="Times New Roman"/>
                <a:cs typeface="Times New Roman"/>
                <a:sym typeface="Times New Roman"/>
              </a:rPr>
              <a:t>Kaynak : Yapay Zekâ Devrimi , Dijital Dönüşüm İşinizi Nasıl Etkileyecek, Bernard Marr s:224</a:t>
            </a:r>
            <a:endParaRPr b="0" i="0" sz="1200" u="none" cap="none" strike="noStrike">
              <a:solidFill>
                <a:srgbClr val="000000"/>
              </a:solidFill>
              <a:highlight>
                <a:srgbClr val="FFFFFF"/>
              </a:highlight>
              <a:latin typeface="Times New Roman"/>
              <a:ea typeface="Times New Roman"/>
              <a:cs typeface="Times New Roman"/>
              <a:sym typeface="Times New Roman"/>
            </a:endParaRPr>
          </a:p>
        </p:txBody>
      </p:sp>
      <p:pic>
        <p:nvPicPr>
          <p:cNvPr id="476" name="Google Shape;476;gf476a9f40f_3_9"/>
          <p:cNvPicPr preferRelativeResize="0"/>
          <p:nvPr/>
        </p:nvPicPr>
        <p:blipFill rotWithShape="1">
          <a:blip r:embed="rId4">
            <a:alphaModFix/>
          </a:blip>
          <a:srcRect b="0" l="0" r="0" t="0"/>
          <a:stretch/>
        </p:blipFill>
        <p:spPr>
          <a:xfrm>
            <a:off x="109000" y="1098775"/>
            <a:ext cx="1619800" cy="3733188"/>
          </a:xfrm>
          <a:prstGeom prst="rect">
            <a:avLst/>
          </a:prstGeom>
          <a:noFill/>
          <a:ln>
            <a:noFill/>
          </a:ln>
        </p:spPr>
      </p:pic>
      <p:pic>
        <p:nvPicPr>
          <p:cNvPr id="477" name="Google Shape;477;gf476a9f40f_3_9"/>
          <p:cNvPicPr preferRelativeResize="0"/>
          <p:nvPr/>
        </p:nvPicPr>
        <p:blipFill rotWithShape="1">
          <a:blip r:embed="rId5">
            <a:alphaModFix/>
          </a:blip>
          <a:srcRect b="0" l="0" r="0" t="0"/>
          <a:stretch/>
        </p:blipFill>
        <p:spPr>
          <a:xfrm>
            <a:off x="7403950" y="923925"/>
            <a:ext cx="1619800" cy="41362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81" name="Shape 481"/>
        <p:cNvGrpSpPr/>
        <p:nvPr/>
      </p:nvGrpSpPr>
      <p:grpSpPr>
        <a:xfrm>
          <a:off x="0" y="0"/>
          <a:ext cx="0" cy="0"/>
          <a:chOff x="0" y="0"/>
          <a:chExt cx="0" cy="0"/>
        </a:xfrm>
      </p:grpSpPr>
      <p:sp>
        <p:nvSpPr>
          <p:cNvPr id="482" name="Google Shape;482;gf476a9f40f_3_21"/>
          <p:cNvSpPr txBox="1"/>
          <p:nvPr/>
        </p:nvSpPr>
        <p:spPr>
          <a:xfrm>
            <a:off x="1675900" y="2271175"/>
            <a:ext cx="56739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t/>
            </a:r>
            <a:endParaRPr b="1" i="0" sz="1600" u="none" cap="none" strike="noStrike">
              <a:solidFill>
                <a:srgbClr val="CC4125"/>
              </a:solidFill>
              <a:latin typeface="Times New Roman"/>
              <a:ea typeface="Times New Roman"/>
              <a:cs typeface="Times New Roman"/>
              <a:sym typeface="Times New Roman"/>
            </a:endParaRPr>
          </a:p>
        </p:txBody>
      </p:sp>
      <p:sp>
        <p:nvSpPr>
          <p:cNvPr id="483" name="Google Shape;483;gf476a9f40f_3_21"/>
          <p:cNvSpPr txBox="1"/>
          <p:nvPr/>
        </p:nvSpPr>
        <p:spPr>
          <a:xfrm>
            <a:off x="3618925" y="1569450"/>
            <a:ext cx="136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Yapay Zekâ</a:t>
            </a:r>
            <a:endParaRPr b="1" i="0" sz="1600" u="none" cap="none" strike="noStrike">
              <a:solidFill>
                <a:srgbClr val="FF99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     Verisi  </a:t>
            </a:r>
            <a:endParaRPr b="1" i="0" sz="1600" u="none" cap="none" strike="noStrike">
              <a:solidFill>
                <a:srgbClr val="FF9900"/>
              </a:solidFill>
              <a:latin typeface="Arial"/>
              <a:ea typeface="Arial"/>
              <a:cs typeface="Arial"/>
              <a:sym typeface="Arial"/>
            </a:endParaRPr>
          </a:p>
        </p:txBody>
      </p:sp>
      <p:sp>
        <p:nvSpPr>
          <p:cNvPr id="484" name="Google Shape;484;gf476a9f40f_3_21"/>
          <p:cNvSpPr txBox="1"/>
          <p:nvPr/>
        </p:nvSpPr>
        <p:spPr>
          <a:xfrm>
            <a:off x="3216250" y="4519325"/>
            <a:ext cx="2593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tr" sz="1400" u="none" cap="none" strike="noStrike">
                <a:solidFill>
                  <a:srgbClr val="FF9900"/>
                </a:solidFill>
                <a:latin typeface="Arial"/>
                <a:ea typeface="Arial"/>
                <a:cs typeface="Arial"/>
                <a:sym typeface="Arial"/>
              </a:rPr>
              <a:t>www.yapayzekaverisi.com</a:t>
            </a:r>
            <a:endParaRPr b="1" i="0" sz="1400" u="none" cap="none" strike="noStrike">
              <a:solidFill>
                <a:srgbClr val="FF9900"/>
              </a:solidFill>
              <a:latin typeface="Arial"/>
              <a:ea typeface="Arial"/>
              <a:cs typeface="Arial"/>
              <a:sym typeface="Arial"/>
            </a:endParaRPr>
          </a:p>
        </p:txBody>
      </p:sp>
      <p:pic>
        <p:nvPicPr>
          <p:cNvPr id="485" name="Google Shape;485;gf476a9f40f_3_21"/>
          <p:cNvPicPr preferRelativeResize="0"/>
          <p:nvPr/>
        </p:nvPicPr>
        <p:blipFill rotWithShape="1">
          <a:blip r:embed="rId4">
            <a:alphaModFix/>
          </a:blip>
          <a:srcRect b="0" l="0" r="0" t="0"/>
          <a:stretch/>
        </p:blipFill>
        <p:spPr>
          <a:xfrm>
            <a:off x="42150" y="898200"/>
            <a:ext cx="1729250" cy="4177149"/>
          </a:xfrm>
          <a:prstGeom prst="rect">
            <a:avLst/>
          </a:prstGeom>
          <a:noFill/>
          <a:ln>
            <a:noFill/>
          </a:ln>
        </p:spPr>
      </p:pic>
      <p:sp>
        <p:nvSpPr>
          <p:cNvPr id="486" name="Google Shape;486;gf476a9f40f_3_21"/>
          <p:cNvSpPr txBox="1"/>
          <p:nvPr/>
        </p:nvSpPr>
        <p:spPr>
          <a:xfrm>
            <a:off x="1675900" y="2726900"/>
            <a:ext cx="5673900" cy="415500"/>
          </a:xfrm>
          <a:prstGeom prst="rect">
            <a:avLst/>
          </a:prstGeom>
          <a:noFill/>
          <a:ln>
            <a:noFill/>
          </a:ln>
        </p:spPr>
        <p:txBody>
          <a:bodyPr anchorCtr="0" anchor="t" bIns="91425" lIns="91425" spcFirstLastPara="1" rIns="91425" wrap="square" tIns="91425">
            <a:spAutoFit/>
          </a:bodyPr>
          <a:lstStyle/>
          <a:p>
            <a:pPr indent="540000" lvl="0" marL="0" marR="0" rtl="0" algn="just">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Times New Roman"/>
              <a:ea typeface="Times New Roman"/>
              <a:cs typeface="Times New Roman"/>
              <a:sym typeface="Times New Roman"/>
            </a:endParaRPr>
          </a:p>
        </p:txBody>
      </p:sp>
      <p:sp>
        <p:nvSpPr>
          <p:cNvPr id="487" name="Google Shape;487;gf476a9f40f_3_21"/>
          <p:cNvSpPr txBox="1"/>
          <p:nvPr/>
        </p:nvSpPr>
        <p:spPr>
          <a:xfrm>
            <a:off x="1730150" y="3362175"/>
            <a:ext cx="5673900" cy="415500"/>
          </a:xfrm>
          <a:prstGeom prst="rect">
            <a:avLst/>
          </a:prstGeom>
          <a:noFill/>
          <a:ln>
            <a:noFill/>
          </a:ln>
        </p:spPr>
        <p:txBody>
          <a:bodyPr anchorCtr="0" anchor="t" bIns="91425" lIns="91425" spcFirstLastPara="1" rIns="91425" wrap="square" tIns="91425">
            <a:spAutoFit/>
          </a:bodyPr>
          <a:lstStyle/>
          <a:p>
            <a:pPr indent="540000" lvl="0" marL="0" marR="0" rtl="0" algn="just">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Times New Roman"/>
              <a:ea typeface="Times New Roman"/>
              <a:cs typeface="Times New Roman"/>
              <a:sym typeface="Times New Roman"/>
            </a:endParaRPr>
          </a:p>
        </p:txBody>
      </p:sp>
      <p:sp>
        <p:nvSpPr>
          <p:cNvPr id="488" name="Google Shape;488;gf476a9f40f_3_21"/>
          <p:cNvSpPr txBox="1"/>
          <p:nvPr/>
        </p:nvSpPr>
        <p:spPr>
          <a:xfrm>
            <a:off x="1765725" y="2107150"/>
            <a:ext cx="5601300" cy="415500"/>
          </a:xfrm>
          <a:prstGeom prst="rect">
            <a:avLst/>
          </a:prstGeom>
          <a:noFill/>
          <a:ln>
            <a:noFill/>
          </a:ln>
        </p:spPr>
        <p:txBody>
          <a:bodyPr anchorCtr="0" anchor="t" bIns="91425" lIns="91425" spcFirstLastPara="1" rIns="91425" wrap="square" tIns="91425">
            <a:spAutoFit/>
          </a:bodyPr>
          <a:lstStyle/>
          <a:p>
            <a:pPr indent="-323850" lvl="0" marL="457200" marR="0" rtl="0" algn="ctr">
              <a:lnSpc>
                <a:spcPct val="100000"/>
              </a:lnSpc>
              <a:spcBef>
                <a:spcPts val="0"/>
              </a:spcBef>
              <a:spcAft>
                <a:spcPts val="0"/>
              </a:spcAft>
              <a:buClr>
                <a:srgbClr val="CC4125"/>
              </a:buClr>
              <a:buSzPts val="1500"/>
              <a:buFont typeface="Times New Roman"/>
              <a:buChar char="❖"/>
            </a:pPr>
            <a:r>
              <a:rPr b="1" i="0" lang="tr" sz="1500" u="none" cap="none" strike="noStrike">
                <a:solidFill>
                  <a:srgbClr val="CC4125"/>
                </a:solidFill>
                <a:highlight>
                  <a:srgbClr val="FFFFFF"/>
                </a:highlight>
                <a:latin typeface="Times New Roman"/>
                <a:ea typeface="Times New Roman"/>
                <a:cs typeface="Times New Roman"/>
                <a:sym typeface="Times New Roman"/>
              </a:rPr>
              <a:t>İnsanlara </a:t>
            </a:r>
            <a:r>
              <a:rPr b="1" i="0" lang="tr" sz="1500" u="none" cap="none" strike="noStrike">
                <a:solidFill>
                  <a:srgbClr val="000000"/>
                </a:solidFill>
                <a:highlight>
                  <a:srgbClr val="FFFFFF"/>
                </a:highlight>
                <a:latin typeface="Times New Roman"/>
                <a:ea typeface="Times New Roman"/>
                <a:cs typeface="Times New Roman"/>
                <a:sym typeface="Times New Roman"/>
              </a:rPr>
              <a:t>yapay zekâ ve verinin</a:t>
            </a:r>
            <a:r>
              <a:rPr b="1" i="0" lang="tr" sz="1500" u="none" cap="none" strike="noStrike">
                <a:solidFill>
                  <a:srgbClr val="CC4125"/>
                </a:solidFill>
                <a:highlight>
                  <a:srgbClr val="FFFFFF"/>
                </a:highlight>
                <a:latin typeface="Times New Roman"/>
                <a:ea typeface="Times New Roman"/>
                <a:cs typeface="Times New Roman"/>
                <a:sym typeface="Times New Roman"/>
              </a:rPr>
              <a:t> önemini anlatın</a:t>
            </a:r>
            <a:endParaRPr b="1" i="0" sz="1500" u="none" cap="none" strike="noStrike">
              <a:solidFill>
                <a:srgbClr val="CC4125"/>
              </a:solidFill>
              <a:latin typeface="Times New Roman"/>
              <a:ea typeface="Times New Roman"/>
              <a:cs typeface="Times New Roman"/>
              <a:sym typeface="Times New Roman"/>
            </a:endParaRPr>
          </a:p>
        </p:txBody>
      </p:sp>
      <p:sp>
        <p:nvSpPr>
          <p:cNvPr id="489" name="Google Shape;489;gf476a9f40f_3_21"/>
          <p:cNvSpPr txBox="1"/>
          <p:nvPr/>
        </p:nvSpPr>
        <p:spPr>
          <a:xfrm>
            <a:off x="1684725" y="2471175"/>
            <a:ext cx="5601300" cy="1416000"/>
          </a:xfrm>
          <a:prstGeom prst="rect">
            <a:avLst/>
          </a:prstGeom>
          <a:noFill/>
          <a:ln>
            <a:noFill/>
          </a:ln>
        </p:spPr>
        <p:txBody>
          <a:bodyPr anchorCtr="0" anchor="t" bIns="91425" lIns="91425" spcFirstLastPara="1" rIns="91425" wrap="square" tIns="91425">
            <a:spAutoFit/>
          </a:bodyPr>
          <a:lstStyle/>
          <a:p>
            <a:pPr indent="360000" lvl="0" marL="0" marR="0" rtl="0" algn="just">
              <a:lnSpc>
                <a:spcPct val="100000"/>
              </a:lnSpc>
              <a:spcBef>
                <a:spcPts val="0"/>
              </a:spcBef>
              <a:spcAft>
                <a:spcPts val="0"/>
              </a:spcAft>
              <a:buClr>
                <a:srgbClr val="000000"/>
              </a:buClr>
              <a:buSzPts val="2000"/>
              <a:buFont typeface="Arial"/>
              <a:buNone/>
            </a:pPr>
            <a:r>
              <a:rPr b="0" i="0" lang="tr" sz="1200" u="none" cap="none" strike="noStrike">
                <a:solidFill>
                  <a:srgbClr val="000000"/>
                </a:solidFill>
                <a:latin typeface="Times New Roman"/>
                <a:ea typeface="Times New Roman"/>
                <a:cs typeface="Times New Roman"/>
                <a:sym typeface="Times New Roman"/>
              </a:rPr>
              <a:t>Organizasyondaki herkes Yapay Zekânın bir öncelik olduğunu ve verinin de Yapay Zekânın yakıtı olduğunu anlamalıdır. Dolayısıyla veri, stratejik bir iş varlığıdır. Yapay zekâ devriminde herkes veriyi etkin ve etik şekilde koruyup kullanmaktan sorumludur. İyi liderler her gün örnek olarak bu mesajı verirler.</a:t>
            </a:r>
            <a:endParaRPr b="0" i="0" sz="1200" u="none" cap="none" strike="noStrike">
              <a:solidFill>
                <a:srgbClr val="000000"/>
              </a:solidFill>
              <a:latin typeface="Times New Roman"/>
              <a:ea typeface="Times New Roman"/>
              <a:cs typeface="Times New Roman"/>
              <a:sym typeface="Times New Roman"/>
            </a:endParaRPr>
          </a:p>
          <a:p>
            <a:pPr indent="360000" lvl="0" marL="0" marR="0" rtl="0" algn="just">
              <a:lnSpc>
                <a:spcPct val="100000"/>
              </a:lnSpc>
              <a:spcBef>
                <a:spcPts val="0"/>
              </a:spcBef>
              <a:spcAft>
                <a:spcPts val="0"/>
              </a:spcAft>
              <a:buClr>
                <a:srgbClr val="000000"/>
              </a:buClr>
              <a:buSzPts val="2000"/>
              <a:buFont typeface="Arial"/>
              <a:buNone/>
            </a:pPr>
            <a:r>
              <a:t/>
            </a:r>
            <a:endParaRPr b="0" i="0" sz="1200" u="none" cap="none" strike="noStrike">
              <a:solidFill>
                <a:srgbClr val="000000"/>
              </a:solidFill>
              <a:latin typeface="Times New Roman"/>
              <a:ea typeface="Times New Roman"/>
              <a:cs typeface="Times New Roman"/>
              <a:sym typeface="Times New Roman"/>
            </a:endParaRPr>
          </a:p>
          <a:p>
            <a:pPr indent="360000" lvl="0" marL="0" marR="0" rtl="0" algn="just">
              <a:lnSpc>
                <a:spcPct val="100000"/>
              </a:lnSpc>
              <a:spcBef>
                <a:spcPts val="0"/>
              </a:spcBef>
              <a:spcAft>
                <a:spcPts val="0"/>
              </a:spcAft>
              <a:buClr>
                <a:srgbClr val="000000"/>
              </a:buClr>
              <a:buSzPts val="2000"/>
              <a:buFont typeface="Arial"/>
              <a:buNone/>
            </a:pPr>
            <a:r>
              <a:t/>
            </a:r>
            <a:endParaRPr b="0" i="0" sz="1200" u="none" cap="none" strike="noStrike">
              <a:solidFill>
                <a:srgbClr val="000000"/>
              </a:solidFill>
              <a:latin typeface="Times New Roman"/>
              <a:ea typeface="Times New Roman"/>
              <a:cs typeface="Times New Roman"/>
              <a:sym typeface="Times New Roman"/>
            </a:endParaRPr>
          </a:p>
          <a:p>
            <a:pPr indent="360000" lvl="0" marL="0" marR="0" rtl="0" algn="r">
              <a:lnSpc>
                <a:spcPct val="100000"/>
              </a:lnSpc>
              <a:spcBef>
                <a:spcPts val="0"/>
              </a:spcBef>
              <a:spcAft>
                <a:spcPts val="0"/>
              </a:spcAft>
              <a:buClr>
                <a:srgbClr val="000000"/>
              </a:buClr>
              <a:buSzPts val="4800"/>
              <a:buFont typeface="Arial"/>
              <a:buNone/>
            </a:pPr>
            <a:r>
              <a:rPr b="0" i="0" lang="tr" sz="800" u="none" cap="none" strike="noStrike">
                <a:solidFill>
                  <a:srgbClr val="000000"/>
                </a:solidFill>
                <a:highlight>
                  <a:srgbClr val="FFFFFF"/>
                </a:highlight>
                <a:latin typeface="Times New Roman"/>
                <a:ea typeface="Times New Roman"/>
                <a:cs typeface="Times New Roman"/>
                <a:sym typeface="Times New Roman"/>
              </a:rPr>
              <a:t>Kaynak : Yapay Zekâ Devrimi , Dijital Dönüşüm İşinizi Nasıl Etkileyecek, Bernard Marr s:224</a:t>
            </a:r>
            <a:endParaRPr b="0" i="0" sz="1200" u="none" cap="none" strike="noStrike">
              <a:solidFill>
                <a:srgbClr val="000000"/>
              </a:solidFill>
              <a:latin typeface="Times New Roman"/>
              <a:ea typeface="Times New Roman"/>
              <a:cs typeface="Times New Roman"/>
              <a:sym typeface="Times New Roman"/>
            </a:endParaRPr>
          </a:p>
        </p:txBody>
      </p:sp>
      <p:pic>
        <p:nvPicPr>
          <p:cNvPr id="490" name="Google Shape;490;gf476a9f40f_3_21"/>
          <p:cNvPicPr preferRelativeResize="0"/>
          <p:nvPr/>
        </p:nvPicPr>
        <p:blipFill rotWithShape="1">
          <a:blip r:embed="rId5">
            <a:alphaModFix/>
          </a:blip>
          <a:srcRect b="0" l="0" r="0" t="0"/>
          <a:stretch/>
        </p:blipFill>
        <p:spPr>
          <a:xfrm>
            <a:off x="7327550" y="785125"/>
            <a:ext cx="1729250" cy="41344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94" name="Shape 494"/>
        <p:cNvGrpSpPr/>
        <p:nvPr/>
      </p:nvGrpSpPr>
      <p:grpSpPr>
        <a:xfrm>
          <a:off x="0" y="0"/>
          <a:ext cx="0" cy="0"/>
          <a:chOff x="0" y="0"/>
          <a:chExt cx="0" cy="0"/>
        </a:xfrm>
      </p:grpSpPr>
      <p:sp>
        <p:nvSpPr>
          <p:cNvPr id="495" name="Google Shape;495;gf476a9f40f_3_33"/>
          <p:cNvSpPr txBox="1"/>
          <p:nvPr/>
        </p:nvSpPr>
        <p:spPr>
          <a:xfrm>
            <a:off x="3574525" y="1525050"/>
            <a:ext cx="136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Yapay Zekâ</a:t>
            </a:r>
            <a:endParaRPr b="1" i="0" sz="1600" u="none" cap="none" strike="noStrike">
              <a:solidFill>
                <a:srgbClr val="FF99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     Verisi  </a:t>
            </a:r>
            <a:endParaRPr b="1" i="0" sz="1600" u="none" cap="none" strike="noStrike">
              <a:solidFill>
                <a:srgbClr val="FF9900"/>
              </a:solidFill>
              <a:latin typeface="Arial"/>
              <a:ea typeface="Arial"/>
              <a:cs typeface="Arial"/>
              <a:sym typeface="Arial"/>
            </a:endParaRPr>
          </a:p>
        </p:txBody>
      </p:sp>
      <p:sp>
        <p:nvSpPr>
          <p:cNvPr id="496" name="Google Shape;496;gf476a9f40f_3_33"/>
          <p:cNvSpPr txBox="1"/>
          <p:nvPr/>
        </p:nvSpPr>
        <p:spPr>
          <a:xfrm>
            <a:off x="3216250" y="4519325"/>
            <a:ext cx="2593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tr" sz="1400" u="none" cap="none" strike="noStrike">
                <a:solidFill>
                  <a:srgbClr val="FF9900"/>
                </a:solidFill>
                <a:latin typeface="Arial"/>
                <a:ea typeface="Arial"/>
                <a:cs typeface="Arial"/>
                <a:sym typeface="Arial"/>
              </a:rPr>
              <a:t>www.yapayzekaverisi.com</a:t>
            </a:r>
            <a:endParaRPr b="1" i="0" sz="1400" u="none" cap="none" strike="noStrike">
              <a:solidFill>
                <a:srgbClr val="FF9900"/>
              </a:solidFill>
              <a:latin typeface="Arial"/>
              <a:ea typeface="Arial"/>
              <a:cs typeface="Arial"/>
              <a:sym typeface="Arial"/>
            </a:endParaRPr>
          </a:p>
        </p:txBody>
      </p:sp>
      <p:sp>
        <p:nvSpPr>
          <p:cNvPr id="497" name="Google Shape;497;gf476a9f40f_3_33"/>
          <p:cNvSpPr txBox="1"/>
          <p:nvPr/>
        </p:nvSpPr>
        <p:spPr>
          <a:xfrm>
            <a:off x="3110425" y="2242425"/>
            <a:ext cx="2212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980000"/>
              </a:solidFill>
              <a:latin typeface="Arial"/>
              <a:ea typeface="Arial"/>
              <a:cs typeface="Arial"/>
              <a:sym typeface="Arial"/>
            </a:endParaRPr>
          </a:p>
        </p:txBody>
      </p:sp>
      <p:pic>
        <p:nvPicPr>
          <p:cNvPr id="498" name="Google Shape;498;gf476a9f40f_3_33"/>
          <p:cNvPicPr preferRelativeResize="0"/>
          <p:nvPr/>
        </p:nvPicPr>
        <p:blipFill rotWithShape="1">
          <a:blip r:embed="rId4">
            <a:alphaModFix/>
          </a:blip>
          <a:srcRect b="0" l="0" r="0" t="0"/>
          <a:stretch/>
        </p:blipFill>
        <p:spPr>
          <a:xfrm>
            <a:off x="7403950" y="923925"/>
            <a:ext cx="1619800" cy="4136275"/>
          </a:xfrm>
          <a:prstGeom prst="rect">
            <a:avLst/>
          </a:prstGeom>
          <a:noFill/>
          <a:ln>
            <a:noFill/>
          </a:ln>
        </p:spPr>
      </p:pic>
      <p:sp>
        <p:nvSpPr>
          <p:cNvPr id="499" name="Google Shape;499;gf476a9f40f_3_33"/>
          <p:cNvSpPr txBox="1"/>
          <p:nvPr/>
        </p:nvSpPr>
        <p:spPr>
          <a:xfrm>
            <a:off x="1698150" y="2150025"/>
            <a:ext cx="5591400" cy="646500"/>
          </a:xfrm>
          <a:prstGeom prst="rect">
            <a:avLst/>
          </a:prstGeom>
          <a:noFill/>
          <a:ln>
            <a:noFill/>
          </a:ln>
        </p:spPr>
        <p:txBody>
          <a:bodyPr anchorCtr="0" anchor="t" bIns="91425" lIns="91425" spcFirstLastPara="1" rIns="91425" wrap="square" tIns="91425">
            <a:spAutoFit/>
          </a:bodyPr>
          <a:lstStyle/>
          <a:p>
            <a:pPr indent="-323850" lvl="0" marL="457200" marR="0" rtl="0" algn="ctr">
              <a:lnSpc>
                <a:spcPct val="100000"/>
              </a:lnSpc>
              <a:spcBef>
                <a:spcPts val="0"/>
              </a:spcBef>
              <a:spcAft>
                <a:spcPts val="0"/>
              </a:spcAft>
              <a:buClr>
                <a:srgbClr val="CC4125"/>
              </a:buClr>
              <a:buSzPts val="1500"/>
              <a:buFont typeface="Times New Roman"/>
              <a:buChar char="❖"/>
            </a:pPr>
            <a:r>
              <a:rPr b="1" i="0" lang="tr" sz="1500" u="none" cap="none" strike="noStrike">
                <a:solidFill>
                  <a:srgbClr val="CC4125"/>
                </a:solidFill>
                <a:highlight>
                  <a:srgbClr val="FFFFFF"/>
                </a:highlight>
                <a:latin typeface="Times New Roman"/>
                <a:ea typeface="Times New Roman"/>
                <a:cs typeface="Times New Roman"/>
                <a:sym typeface="Times New Roman"/>
              </a:rPr>
              <a:t>Yapay zekânın </a:t>
            </a:r>
            <a:r>
              <a:rPr b="1" i="0" lang="tr" sz="1500" u="none" cap="none" strike="noStrike">
                <a:solidFill>
                  <a:srgbClr val="000000"/>
                </a:solidFill>
                <a:highlight>
                  <a:srgbClr val="FFFFFF"/>
                </a:highlight>
                <a:latin typeface="Times New Roman"/>
                <a:ea typeface="Times New Roman"/>
                <a:cs typeface="Times New Roman"/>
                <a:sym typeface="Times New Roman"/>
              </a:rPr>
              <a:t>insanların</a:t>
            </a:r>
            <a:r>
              <a:rPr b="1" i="0" lang="tr" sz="1500" u="none" cap="none" strike="noStrike">
                <a:solidFill>
                  <a:srgbClr val="CC4125"/>
                </a:solidFill>
                <a:highlight>
                  <a:srgbClr val="FFFFFF"/>
                </a:highlight>
                <a:latin typeface="Times New Roman"/>
                <a:ea typeface="Times New Roman"/>
                <a:cs typeface="Times New Roman"/>
                <a:sym typeface="Times New Roman"/>
              </a:rPr>
              <a:t> çalışmaları üzerindeki etkisi hakkında konuşun</a:t>
            </a:r>
            <a:endParaRPr b="1" i="0" sz="1500" u="none" cap="none" strike="noStrike">
              <a:solidFill>
                <a:srgbClr val="CC4125"/>
              </a:solidFill>
              <a:latin typeface="Times New Roman"/>
              <a:ea typeface="Times New Roman"/>
              <a:cs typeface="Times New Roman"/>
              <a:sym typeface="Times New Roman"/>
            </a:endParaRPr>
          </a:p>
        </p:txBody>
      </p:sp>
      <p:sp>
        <p:nvSpPr>
          <p:cNvPr id="500" name="Google Shape;500;gf476a9f40f_3_33"/>
          <p:cNvSpPr txBox="1"/>
          <p:nvPr/>
        </p:nvSpPr>
        <p:spPr>
          <a:xfrm>
            <a:off x="1738350" y="2682900"/>
            <a:ext cx="5666100" cy="1477500"/>
          </a:xfrm>
          <a:prstGeom prst="rect">
            <a:avLst/>
          </a:prstGeom>
          <a:noFill/>
          <a:ln>
            <a:noFill/>
          </a:ln>
        </p:spPr>
        <p:txBody>
          <a:bodyPr anchorCtr="0" anchor="t" bIns="91425" lIns="91425" spcFirstLastPara="1" rIns="91425" wrap="square" tIns="91425">
            <a:spAutoFit/>
          </a:bodyPr>
          <a:lstStyle/>
          <a:p>
            <a:pPr indent="360000" lvl="0" marL="0" marR="0" rtl="0" algn="just">
              <a:lnSpc>
                <a:spcPct val="100000"/>
              </a:lnSpc>
              <a:spcBef>
                <a:spcPts val="0"/>
              </a:spcBef>
              <a:spcAft>
                <a:spcPts val="0"/>
              </a:spcAft>
              <a:buClr>
                <a:srgbClr val="000000"/>
              </a:buClr>
              <a:buSzPts val="1500"/>
              <a:buFont typeface="Arial"/>
              <a:buNone/>
            </a:pPr>
            <a:r>
              <a:rPr b="0" i="0" lang="tr" sz="1400" u="none" cap="none" strike="noStrike">
                <a:solidFill>
                  <a:srgbClr val="000000"/>
                </a:solidFill>
                <a:highlight>
                  <a:srgbClr val="FFFFFF"/>
                </a:highlight>
                <a:latin typeface="Times New Roman"/>
                <a:ea typeface="Times New Roman"/>
                <a:cs typeface="Times New Roman"/>
                <a:sym typeface="Times New Roman"/>
              </a:rPr>
              <a:t>İyi liderler Yapay Zekânın etkisini geçiştirmeye ya da küçültmeye kalkmaz, onları bekleyen değişiklikler hakkında çalışanlarla iletişim kurar.</a:t>
            </a:r>
            <a:endParaRPr b="0" i="0" sz="1400" u="none" cap="none" strike="noStrike">
              <a:solidFill>
                <a:srgbClr val="000000"/>
              </a:solidFill>
              <a:highlight>
                <a:srgbClr val="FFFFFF"/>
              </a:highlight>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500"/>
              <a:buFont typeface="Arial"/>
              <a:buNone/>
            </a:pPr>
            <a:r>
              <a:t/>
            </a:r>
            <a:endParaRPr b="0" i="0" sz="1200" u="none" cap="none" strike="noStrike">
              <a:solidFill>
                <a:srgbClr val="000000"/>
              </a:solidFill>
              <a:highlight>
                <a:srgbClr val="FFFFFF"/>
              </a:highlight>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500"/>
              <a:buFont typeface="Arial"/>
              <a:buNone/>
            </a:pPr>
            <a:r>
              <a:t/>
            </a:r>
            <a:endParaRPr b="0" i="0" sz="1200" u="none" cap="none" strike="noStrike">
              <a:solidFill>
                <a:srgbClr val="000000"/>
              </a:solidFill>
              <a:highlight>
                <a:srgbClr val="FFFFFF"/>
              </a:highlight>
              <a:latin typeface="Times New Roman"/>
              <a:ea typeface="Times New Roman"/>
              <a:cs typeface="Times New Roman"/>
              <a:sym typeface="Times New Roman"/>
            </a:endParaRPr>
          </a:p>
          <a:p>
            <a:pPr indent="360000" lvl="0" marL="0" marR="0" rtl="0" algn="r">
              <a:lnSpc>
                <a:spcPct val="100000"/>
              </a:lnSpc>
              <a:spcBef>
                <a:spcPts val="0"/>
              </a:spcBef>
              <a:spcAft>
                <a:spcPts val="0"/>
              </a:spcAft>
              <a:buClr>
                <a:srgbClr val="000000"/>
              </a:buClr>
              <a:buSzPts val="4800"/>
              <a:buFont typeface="Arial"/>
              <a:buNone/>
            </a:pPr>
            <a:r>
              <a:rPr b="0" i="0" lang="tr" sz="800" u="none" cap="none" strike="noStrike">
                <a:solidFill>
                  <a:srgbClr val="000000"/>
                </a:solidFill>
                <a:highlight>
                  <a:srgbClr val="FFFFFF"/>
                </a:highlight>
                <a:latin typeface="Times New Roman"/>
                <a:ea typeface="Times New Roman"/>
                <a:cs typeface="Times New Roman"/>
                <a:sym typeface="Times New Roman"/>
              </a:rPr>
              <a:t>Kaynak : Yapay Zekâ Devrimi , Dijital Dönüşüm İşinizi Nasıl Etkileyecek, Bernard Marr s:224</a:t>
            </a:r>
            <a:endParaRPr b="0" i="0" sz="1200" u="none" cap="none" strike="noStrike">
              <a:solidFill>
                <a:srgbClr val="000000"/>
              </a:solidFill>
              <a:highlight>
                <a:srgbClr val="FFFFFF"/>
              </a:highlight>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500"/>
              <a:buFont typeface="Arial"/>
              <a:buNone/>
            </a:pPr>
            <a:r>
              <a:t/>
            </a:r>
            <a:endParaRPr b="0" i="0" sz="1200" u="none" cap="none" strike="noStrike">
              <a:solidFill>
                <a:srgbClr val="000000"/>
              </a:solidFill>
              <a:highlight>
                <a:srgbClr val="FFFFFF"/>
              </a:highlight>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pic>
        <p:nvPicPr>
          <p:cNvPr id="501" name="Google Shape;501;gf476a9f40f_3_33"/>
          <p:cNvPicPr preferRelativeResize="0"/>
          <p:nvPr/>
        </p:nvPicPr>
        <p:blipFill rotWithShape="1">
          <a:blip r:embed="rId5">
            <a:alphaModFix/>
          </a:blip>
          <a:srcRect b="0" l="0" r="0" t="0"/>
          <a:stretch/>
        </p:blipFill>
        <p:spPr>
          <a:xfrm>
            <a:off x="78350" y="1238500"/>
            <a:ext cx="1619800" cy="377718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5" name="Shape 85"/>
        <p:cNvGrpSpPr/>
        <p:nvPr/>
      </p:nvGrpSpPr>
      <p:grpSpPr>
        <a:xfrm>
          <a:off x="0" y="0"/>
          <a:ext cx="0" cy="0"/>
          <a:chOff x="0" y="0"/>
          <a:chExt cx="0" cy="0"/>
        </a:xfrm>
      </p:grpSpPr>
      <p:sp>
        <p:nvSpPr>
          <p:cNvPr id="86" name="Google Shape;86;p11"/>
          <p:cNvSpPr txBox="1"/>
          <p:nvPr/>
        </p:nvSpPr>
        <p:spPr>
          <a:xfrm>
            <a:off x="3574525" y="1525050"/>
            <a:ext cx="136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Yapay Zekâ</a:t>
            </a:r>
            <a:endParaRPr b="1" i="0" sz="1600" u="none" cap="none" strike="noStrike">
              <a:solidFill>
                <a:srgbClr val="FF99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     Verisi  </a:t>
            </a:r>
            <a:endParaRPr b="1" i="0" sz="1600" u="none" cap="none" strike="noStrike">
              <a:solidFill>
                <a:srgbClr val="FF9900"/>
              </a:solidFill>
              <a:latin typeface="Arial"/>
              <a:ea typeface="Arial"/>
              <a:cs typeface="Arial"/>
              <a:sym typeface="Arial"/>
            </a:endParaRPr>
          </a:p>
        </p:txBody>
      </p:sp>
      <p:sp>
        <p:nvSpPr>
          <p:cNvPr id="87" name="Google Shape;87;p11"/>
          <p:cNvSpPr txBox="1"/>
          <p:nvPr/>
        </p:nvSpPr>
        <p:spPr>
          <a:xfrm>
            <a:off x="3216250" y="4519325"/>
            <a:ext cx="2593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tr" sz="1400" u="none" cap="none" strike="noStrike">
                <a:solidFill>
                  <a:srgbClr val="FF9900"/>
                </a:solidFill>
                <a:latin typeface="Arial"/>
                <a:ea typeface="Arial"/>
                <a:cs typeface="Arial"/>
                <a:sym typeface="Arial"/>
              </a:rPr>
              <a:t>www.yapayzekaverisi.com</a:t>
            </a:r>
            <a:endParaRPr b="1" i="0" sz="1400" u="none" cap="none" strike="noStrike">
              <a:solidFill>
                <a:srgbClr val="FF9900"/>
              </a:solidFill>
              <a:latin typeface="Arial"/>
              <a:ea typeface="Arial"/>
              <a:cs typeface="Arial"/>
              <a:sym typeface="Arial"/>
            </a:endParaRPr>
          </a:p>
        </p:txBody>
      </p:sp>
      <p:sp>
        <p:nvSpPr>
          <p:cNvPr id="88" name="Google Shape;88;p11"/>
          <p:cNvSpPr txBox="1"/>
          <p:nvPr/>
        </p:nvSpPr>
        <p:spPr>
          <a:xfrm>
            <a:off x="3110425" y="2242425"/>
            <a:ext cx="2212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980000"/>
              </a:solidFill>
              <a:latin typeface="Arial"/>
              <a:ea typeface="Arial"/>
              <a:cs typeface="Arial"/>
              <a:sym typeface="Arial"/>
            </a:endParaRPr>
          </a:p>
        </p:txBody>
      </p:sp>
      <p:sp>
        <p:nvSpPr>
          <p:cNvPr id="89" name="Google Shape;89;p11"/>
          <p:cNvSpPr txBox="1"/>
          <p:nvPr/>
        </p:nvSpPr>
        <p:spPr>
          <a:xfrm>
            <a:off x="1646725" y="2242425"/>
            <a:ext cx="5224800" cy="1908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400"/>
              <a:buFont typeface="Arial"/>
              <a:buNone/>
            </a:pPr>
            <a:r>
              <a:rPr b="1" i="0" lang="tr" sz="5400" u="none" cap="none" strike="noStrike">
                <a:solidFill>
                  <a:srgbClr val="CC4125"/>
                </a:solidFill>
                <a:latin typeface="Arial"/>
                <a:ea typeface="Arial"/>
                <a:cs typeface="Arial"/>
                <a:sym typeface="Arial"/>
              </a:rPr>
              <a:t>Yapay Zekâ</a:t>
            </a:r>
            <a:endParaRPr b="1" i="0" sz="5400" u="none" cap="none" strike="noStrike">
              <a:solidFill>
                <a:srgbClr val="CC412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400"/>
              <a:buFont typeface="Arial"/>
              <a:buNone/>
            </a:pPr>
            <a:r>
              <a:rPr b="1" i="0" lang="tr" sz="5800" u="none" cap="none" strike="noStrike">
                <a:solidFill>
                  <a:srgbClr val="000000"/>
                </a:solidFill>
                <a:latin typeface="Arial"/>
                <a:ea typeface="Arial"/>
                <a:cs typeface="Arial"/>
                <a:sym typeface="Arial"/>
              </a:rPr>
              <a:t>?</a:t>
            </a:r>
            <a:endParaRPr b="1" i="0" sz="5800" u="none" cap="none" strike="noStrike">
              <a:solidFill>
                <a:srgbClr val="000000"/>
              </a:solidFill>
              <a:latin typeface="Arial"/>
              <a:ea typeface="Arial"/>
              <a:cs typeface="Arial"/>
              <a:sym typeface="Arial"/>
            </a:endParaRPr>
          </a:p>
        </p:txBody>
      </p:sp>
      <p:pic>
        <p:nvPicPr>
          <p:cNvPr id="90" name="Google Shape;90;p11"/>
          <p:cNvPicPr preferRelativeResize="0"/>
          <p:nvPr/>
        </p:nvPicPr>
        <p:blipFill rotWithShape="1">
          <a:blip r:embed="rId4">
            <a:alphaModFix/>
          </a:blip>
          <a:srcRect b="0" l="0" r="0" t="0"/>
          <a:stretch/>
        </p:blipFill>
        <p:spPr>
          <a:xfrm>
            <a:off x="109000" y="1098775"/>
            <a:ext cx="1619800" cy="3733188"/>
          </a:xfrm>
          <a:prstGeom prst="rect">
            <a:avLst/>
          </a:prstGeom>
          <a:noFill/>
          <a:ln>
            <a:noFill/>
          </a:ln>
        </p:spPr>
      </p:pic>
      <p:pic>
        <p:nvPicPr>
          <p:cNvPr id="91" name="Google Shape;91;p11"/>
          <p:cNvPicPr preferRelativeResize="0"/>
          <p:nvPr/>
        </p:nvPicPr>
        <p:blipFill rotWithShape="1">
          <a:blip r:embed="rId5">
            <a:alphaModFix/>
          </a:blip>
          <a:srcRect b="0" l="0" r="0" t="0"/>
          <a:stretch/>
        </p:blipFill>
        <p:spPr>
          <a:xfrm>
            <a:off x="7403950" y="923925"/>
            <a:ext cx="1619800" cy="41362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05" name="Shape 505"/>
        <p:cNvGrpSpPr/>
        <p:nvPr/>
      </p:nvGrpSpPr>
      <p:grpSpPr>
        <a:xfrm>
          <a:off x="0" y="0"/>
          <a:ext cx="0" cy="0"/>
          <a:chOff x="0" y="0"/>
          <a:chExt cx="0" cy="0"/>
        </a:xfrm>
      </p:grpSpPr>
      <p:sp>
        <p:nvSpPr>
          <p:cNvPr id="506" name="Google Shape;506;gf476a9f40f_3_49"/>
          <p:cNvSpPr txBox="1"/>
          <p:nvPr/>
        </p:nvSpPr>
        <p:spPr>
          <a:xfrm>
            <a:off x="3574525" y="1525050"/>
            <a:ext cx="136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Yapay Zekâ</a:t>
            </a:r>
            <a:endParaRPr b="1" i="0" sz="1600" u="none" cap="none" strike="noStrike">
              <a:solidFill>
                <a:srgbClr val="FF99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     Verisi  </a:t>
            </a:r>
            <a:endParaRPr b="1" i="0" sz="1600" u="none" cap="none" strike="noStrike">
              <a:solidFill>
                <a:srgbClr val="FF9900"/>
              </a:solidFill>
              <a:latin typeface="Arial"/>
              <a:ea typeface="Arial"/>
              <a:cs typeface="Arial"/>
              <a:sym typeface="Arial"/>
            </a:endParaRPr>
          </a:p>
        </p:txBody>
      </p:sp>
      <p:sp>
        <p:nvSpPr>
          <p:cNvPr id="507" name="Google Shape;507;gf476a9f40f_3_49"/>
          <p:cNvSpPr txBox="1"/>
          <p:nvPr/>
        </p:nvSpPr>
        <p:spPr>
          <a:xfrm>
            <a:off x="3216250" y="4519325"/>
            <a:ext cx="2593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tr" sz="1400" u="none" cap="none" strike="noStrike">
                <a:solidFill>
                  <a:srgbClr val="FF9900"/>
                </a:solidFill>
                <a:latin typeface="Arial"/>
                <a:ea typeface="Arial"/>
                <a:cs typeface="Arial"/>
                <a:sym typeface="Arial"/>
              </a:rPr>
              <a:t>www.yapayzekaverisi.com</a:t>
            </a:r>
            <a:endParaRPr b="1" i="0" sz="1400" u="none" cap="none" strike="noStrike">
              <a:solidFill>
                <a:srgbClr val="FF9900"/>
              </a:solidFill>
              <a:latin typeface="Arial"/>
              <a:ea typeface="Arial"/>
              <a:cs typeface="Arial"/>
              <a:sym typeface="Arial"/>
            </a:endParaRPr>
          </a:p>
        </p:txBody>
      </p:sp>
      <p:sp>
        <p:nvSpPr>
          <p:cNvPr id="508" name="Google Shape;508;gf476a9f40f_3_49"/>
          <p:cNvSpPr txBox="1"/>
          <p:nvPr/>
        </p:nvSpPr>
        <p:spPr>
          <a:xfrm>
            <a:off x="3110425" y="2242425"/>
            <a:ext cx="2212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980000"/>
              </a:solidFill>
              <a:latin typeface="Arial"/>
              <a:ea typeface="Arial"/>
              <a:cs typeface="Arial"/>
              <a:sym typeface="Arial"/>
            </a:endParaRPr>
          </a:p>
        </p:txBody>
      </p:sp>
      <p:sp>
        <p:nvSpPr>
          <p:cNvPr id="509" name="Google Shape;509;gf476a9f40f_3_49"/>
          <p:cNvSpPr txBox="1"/>
          <p:nvPr/>
        </p:nvSpPr>
        <p:spPr>
          <a:xfrm>
            <a:off x="1698150" y="2991300"/>
            <a:ext cx="5777400" cy="400200"/>
          </a:xfrm>
          <a:prstGeom prst="rect">
            <a:avLst/>
          </a:prstGeom>
          <a:noFill/>
          <a:ln>
            <a:noFill/>
          </a:ln>
        </p:spPr>
        <p:txBody>
          <a:bodyPr anchorCtr="0" anchor="t" bIns="91425" lIns="91425" spcFirstLastPara="1" rIns="91425" wrap="square" tIns="91425">
            <a:spAutoFit/>
          </a:bodyPr>
          <a:lstStyle/>
          <a:p>
            <a:pPr indent="540000" lvl="0" marL="0" marR="0" rtl="0" algn="just">
              <a:lnSpc>
                <a:spcPct val="100000"/>
              </a:lnSpc>
              <a:spcBef>
                <a:spcPts val="0"/>
              </a:spcBef>
              <a:spcAft>
                <a:spcPts val="0"/>
              </a:spcAft>
              <a:buClr>
                <a:srgbClr val="000000"/>
              </a:buClr>
              <a:buSzPts val="1200"/>
              <a:buFont typeface="Arial"/>
              <a:buNone/>
            </a:pPr>
            <a:r>
              <a:t/>
            </a:r>
            <a:endParaRPr b="0" i="0" sz="1400" u="none" cap="none" strike="noStrike">
              <a:solidFill>
                <a:schemeClr val="dk1"/>
              </a:solidFill>
              <a:highlight>
                <a:srgbClr val="FFFFFF"/>
              </a:highlight>
              <a:latin typeface="Times New Roman"/>
              <a:ea typeface="Times New Roman"/>
              <a:cs typeface="Times New Roman"/>
              <a:sym typeface="Times New Roman"/>
            </a:endParaRPr>
          </a:p>
        </p:txBody>
      </p:sp>
      <p:sp>
        <p:nvSpPr>
          <p:cNvPr id="510" name="Google Shape;510;gf476a9f40f_3_49"/>
          <p:cNvSpPr txBox="1"/>
          <p:nvPr/>
        </p:nvSpPr>
        <p:spPr>
          <a:xfrm>
            <a:off x="1772950" y="2167625"/>
            <a:ext cx="5479800" cy="646500"/>
          </a:xfrm>
          <a:prstGeom prst="rect">
            <a:avLst/>
          </a:prstGeom>
          <a:noFill/>
          <a:ln>
            <a:noFill/>
          </a:ln>
        </p:spPr>
        <p:txBody>
          <a:bodyPr anchorCtr="0" anchor="t" bIns="91425" lIns="91425" spcFirstLastPara="1" rIns="91425" wrap="square" tIns="91425">
            <a:spAutoFit/>
          </a:bodyPr>
          <a:lstStyle/>
          <a:p>
            <a:pPr indent="-323850" lvl="0" marL="457200" marR="0" rtl="0" algn="ctr">
              <a:lnSpc>
                <a:spcPct val="100000"/>
              </a:lnSpc>
              <a:spcBef>
                <a:spcPts val="0"/>
              </a:spcBef>
              <a:spcAft>
                <a:spcPts val="0"/>
              </a:spcAft>
              <a:buClr>
                <a:srgbClr val="CC4125"/>
              </a:buClr>
              <a:buSzPts val="1500"/>
              <a:buFont typeface="Times New Roman"/>
              <a:buChar char="❖"/>
            </a:pPr>
            <a:r>
              <a:rPr b="1" i="0" lang="tr" sz="1500" u="none" cap="none" strike="noStrike">
                <a:solidFill>
                  <a:srgbClr val="CC4125"/>
                </a:solidFill>
                <a:highlight>
                  <a:srgbClr val="FFFFFF"/>
                </a:highlight>
                <a:latin typeface="Times New Roman"/>
                <a:ea typeface="Times New Roman"/>
                <a:cs typeface="Times New Roman"/>
                <a:sym typeface="Times New Roman"/>
              </a:rPr>
              <a:t>İnsanları organizasyonun </a:t>
            </a:r>
            <a:r>
              <a:rPr b="1" i="0" lang="tr" sz="1500" u="none" cap="none" strike="noStrike">
                <a:solidFill>
                  <a:srgbClr val="000000"/>
                </a:solidFill>
                <a:highlight>
                  <a:srgbClr val="FFFFFF"/>
                </a:highlight>
                <a:latin typeface="Times New Roman"/>
                <a:ea typeface="Times New Roman"/>
                <a:cs typeface="Times New Roman"/>
                <a:sym typeface="Times New Roman"/>
              </a:rPr>
              <a:t>Yapay Zekâ </a:t>
            </a:r>
            <a:r>
              <a:rPr b="1" i="0" lang="tr" sz="1500" u="none" cap="none" strike="noStrike">
                <a:solidFill>
                  <a:srgbClr val="CC4125"/>
                </a:solidFill>
                <a:highlight>
                  <a:srgbClr val="FFFFFF"/>
                </a:highlight>
                <a:latin typeface="Times New Roman"/>
                <a:ea typeface="Times New Roman"/>
                <a:cs typeface="Times New Roman"/>
                <a:sym typeface="Times New Roman"/>
              </a:rPr>
              <a:t>yolculuğuna </a:t>
            </a:r>
            <a:endParaRPr b="1" i="0" sz="1500" u="none" cap="none" strike="noStrike">
              <a:solidFill>
                <a:srgbClr val="CC4125"/>
              </a:solidFill>
              <a:highlight>
                <a:srgbClr val="FFFFFF"/>
              </a:highlight>
              <a:latin typeface="Times New Roman"/>
              <a:ea typeface="Times New Roman"/>
              <a:cs typeface="Times New Roman"/>
              <a:sym typeface="Times New Roman"/>
            </a:endParaRPr>
          </a:p>
          <a:p>
            <a:pPr indent="0" lvl="0" marL="457200" marR="0" rtl="0" algn="ctr">
              <a:lnSpc>
                <a:spcPct val="100000"/>
              </a:lnSpc>
              <a:spcBef>
                <a:spcPts val="0"/>
              </a:spcBef>
              <a:spcAft>
                <a:spcPts val="0"/>
              </a:spcAft>
              <a:buClr>
                <a:srgbClr val="000000"/>
              </a:buClr>
              <a:buSzPts val="1500"/>
              <a:buFont typeface="Arial"/>
              <a:buNone/>
            </a:pPr>
            <a:r>
              <a:rPr b="1" i="0" lang="tr" sz="1500" u="none" cap="none" strike="noStrike">
                <a:solidFill>
                  <a:srgbClr val="000000"/>
                </a:solidFill>
                <a:highlight>
                  <a:srgbClr val="FFFFFF"/>
                </a:highlight>
                <a:latin typeface="Times New Roman"/>
                <a:ea typeface="Times New Roman"/>
                <a:cs typeface="Times New Roman"/>
                <a:sym typeface="Times New Roman"/>
              </a:rPr>
              <a:t>aktif biçimde</a:t>
            </a:r>
            <a:r>
              <a:rPr b="1" i="0" lang="tr" sz="1500" u="none" cap="none" strike="noStrike">
                <a:solidFill>
                  <a:srgbClr val="CC4125"/>
                </a:solidFill>
                <a:highlight>
                  <a:srgbClr val="FFFFFF"/>
                </a:highlight>
                <a:latin typeface="Times New Roman"/>
                <a:ea typeface="Times New Roman"/>
                <a:cs typeface="Times New Roman"/>
                <a:sym typeface="Times New Roman"/>
              </a:rPr>
              <a:t> dahil edin </a:t>
            </a:r>
            <a:endParaRPr b="1" i="0" sz="1500" u="none" cap="none" strike="noStrike">
              <a:solidFill>
                <a:srgbClr val="CC4125"/>
              </a:solidFill>
              <a:latin typeface="Times New Roman"/>
              <a:ea typeface="Times New Roman"/>
              <a:cs typeface="Times New Roman"/>
              <a:sym typeface="Times New Roman"/>
            </a:endParaRPr>
          </a:p>
        </p:txBody>
      </p:sp>
      <p:sp>
        <p:nvSpPr>
          <p:cNvPr id="511" name="Google Shape;511;gf476a9f40f_3_49"/>
          <p:cNvSpPr txBox="1"/>
          <p:nvPr/>
        </p:nvSpPr>
        <p:spPr>
          <a:xfrm>
            <a:off x="1652500" y="2728200"/>
            <a:ext cx="5737200" cy="1539300"/>
          </a:xfrm>
          <a:prstGeom prst="rect">
            <a:avLst/>
          </a:prstGeom>
          <a:noFill/>
          <a:ln>
            <a:noFill/>
          </a:ln>
        </p:spPr>
        <p:txBody>
          <a:bodyPr anchorCtr="0" anchor="t" bIns="91425" lIns="91425" spcFirstLastPara="1" rIns="91425" wrap="square" tIns="91425">
            <a:spAutoFit/>
          </a:bodyPr>
          <a:lstStyle/>
          <a:p>
            <a:pPr indent="360000" lvl="0" marL="0" marR="0" rtl="0" algn="just">
              <a:lnSpc>
                <a:spcPct val="100000"/>
              </a:lnSpc>
              <a:spcBef>
                <a:spcPts val="0"/>
              </a:spcBef>
              <a:spcAft>
                <a:spcPts val="0"/>
              </a:spcAft>
              <a:buClr>
                <a:srgbClr val="000000"/>
              </a:buClr>
              <a:buSzPts val="1200"/>
              <a:buFont typeface="Arial"/>
              <a:buNone/>
            </a:pPr>
            <a:r>
              <a:rPr b="0" i="0" lang="tr" sz="1400" u="none" cap="none" strike="noStrike">
                <a:solidFill>
                  <a:srgbClr val="000000"/>
                </a:solidFill>
                <a:highlight>
                  <a:srgbClr val="FFFFFF"/>
                </a:highlight>
                <a:latin typeface="Times New Roman"/>
                <a:ea typeface="Times New Roman"/>
                <a:cs typeface="Times New Roman"/>
                <a:sym typeface="Times New Roman"/>
              </a:rPr>
              <a:t>İyi liderler Yapay Zekânın işin her bir noktasında benimsenmesini ve Yapay Zekânın şirket, müşteri ve çalışanlardan nasıl yararlanacağını herkesin anlamasını sağlar.</a:t>
            </a:r>
            <a:endParaRPr b="0" i="0" sz="1400" u="none" cap="none" strike="noStrike">
              <a:solidFill>
                <a:srgbClr val="000000"/>
              </a:solidFill>
              <a:highlight>
                <a:srgbClr val="FFFFFF"/>
              </a:highlight>
              <a:latin typeface="Times New Roman"/>
              <a:ea typeface="Times New Roman"/>
              <a:cs typeface="Times New Roman"/>
              <a:sym typeface="Times New Roman"/>
            </a:endParaRPr>
          </a:p>
          <a:p>
            <a:pPr indent="360000" lvl="0" marL="0" marR="0" rtl="0" algn="just">
              <a:lnSpc>
                <a:spcPct val="100000"/>
              </a:lnSpc>
              <a:spcBef>
                <a:spcPts val="0"/>
              </a:spcBef>
              <a:spcAft>
                <a:spcPts val="0"/>
              </a:spcAft>
              <a:buClr>
                <a:srgbClr val="000000"/>
              </a:buClr>
              <a:buSzPts val="1200"/>
              <a:buFont typeface="Arial"/>
              <a:buNone/>
            </a:pPr>
            <a:r>
              <a:t/>
            </a:r>
            <a:endParaRPr b="0" i="0" sz="1400" u="none" cap="none" strike="noStrike">
              <a:solidFill>
                <a:srgbClr val="000000"/>
              </a:solidFill>
              <a:highlight>
                <a:srgbClr val="FFFFFF"/>
              </a:highlight>
              <a:latin typeface="Times New Roman"/>
              <a:ea typeface="Times New Roman"/>
              <a:cs typeface="Times New Roman"/>
              <a:sym typeface="Times New Roman"/>
            </a:endParaRPr>
          </a:p>
          <a:p>
            <a:pPr indent="36000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highlight>
                <a:srgbClr val="FFFFFF"/>
              </a:highlight>
              <a:latin typeface="Times New Roman"/>
              <a:ea typeface="Times New Roman"/>
              <a:cs typeface="Times New Roman"/>
              <a:sym typeface="Times New Roman"/>
            </a:endParaRPr>
          </a:p>
          <a:p>
            <a:pPr indent="360000" lvl="0" marL="0" marR="0" rtl="0" algn="r">
              <a:lnSpc>
                <a:spcPct val="100000"/>
              </a:lnSpc>
              <a:spcBef>
                <a:spcPts val="0"/>
              </a:spcBef>
              <a:spcAft>
                <a:spcPts val="0"/>
              </a:spcAft>
              <a:buClr>
                <a:srgbClr val="000000"/>
              </a:buClr>
              <a:buSzPts val="4800"/>
              <a:buFont typeface="Arial"/>
              <a:buNone/>
            </a:pPr>
            <a:r>
              <a:rPr b="0" i="0" lang="tr" sz="800" u="none" cap="none" strike="noStrike">
                <a:solidFill>
                  <a:srgbClr val="000000"/>
                </a:solidFill>
                <a:highlight>
                  <a:srgbClr val="FFFFFF"/>
                </a:highlight>
                <a:latin typeface="Times New Roman"/>
                <a:ea typeface="Times New Roman"/>
                <a:cs typeface="Times New Roman"/>
                <a:sym typeface="Times New Roman"/>
              </a:rPr>
              <a:t>Kaynak : Yapay Zekâ Devrimi , Dijital Dönüşüm İşinizi Nasıl Etkileyecek, Bernard Marr s:224</a:t>
            </a:r>
            <a:endParaRPr b="0" i="0" sz="1200" u="none" cap="none" strike="noStrike">
              <a:solidFill>
                <a:srgbClr val="000000"/>
              </a:solidFill>
              <a:highlight>
                <a:srgbClr val="FFFFFF"/>
              </a:highlight>
              <a:latin typeface="Times New Roman"/>
              <a:ea typeface="Times New Roman"/>
              <a:cs typeface="Times New Roman"/>
              <a:sym typeface="Times New Roman"/>
            </a:endParaRPr>
          </a:p>
          <a:p>
            <a:pPr indent="36000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highlight>
                <a:srgbClr val="FFFFFF"/>
              </a:highlight>
              <a:latin typeface="Times New Roman"/>
              <a:ea typeface="Times New Roman"/>
              <a:cs typeface="Times New Roman"/>
              <a:sym typeface="Times New Roman"/>
            </a:endParaRPr>
          </a:p>
        </p:txBody>
      </p:sp>
      <p:pic>
        <p:nvPicPr>
          <p:cNvPr id="512" name="Google Shape;512;gf476a9f40f_3_49"/>
          <p:cNvPicPr preferRelativeResize="0"/>
          <p:nvPr/>
        </p:nvPicPr>
        <p:blipFill rotWithShape="1">
          <a:blip r:embed="rId4">
            <a:alphaModFix/>
          </a:blip>
          <a:srcRect b="0" l="0" r="0" t="0"/>
          <a:stretch/>
        </p:blipFill>
        <p:spPr>
          <a:xfrm>
            <a:off x="109000" y="1098775"/>
            <a:ext cx="1619800" cy="3733188"/>
          </a:xfrm>
          <a:prstGeom prst="rect">
            <a:avLst/>
          </a:prstGeom>
          <a:noFill/>
          <a:ln>
            <a:noFill/>
          </a:ln>
        </p:spPr>
      </p:pic>
      <p:pic>
        <p:nvPicPr>
          <p:cNvPr id="513" name="Google Shape;513;gf476a9f40f_3_49"/>
          <p:cNvPicPr preferRelativeResize="0"/>
          <p:nvPr/>
        </p:nvPicPr>
        <p:blipFill rotWithShape="1">
          <a:blip r:embed="rId5">
            <a:alphaModFix/>
          </a:blip>
          <a:srcRect b="0" l="0" r="0" t="0"/>
          <a:stretch/>
        </p:blipFill>
        <p:spPr>
          <a:xfrm>
            <a:off x="7403950" y="923925"/>
            <a:ext cx="1619800" cy="41362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17" name="Shape 517"/>
        <p:cNvGrpSpPr/>
        <p:nvPr/>
      </p:nvGrpSpPr>
      <p:grpSpPr>
        <a:xfrm>
          <a:off x="0" y="0"/>
          <a:ext cx="0" cy="0"/>
          <a:chOff x="0" y="0"/>
          <a:chExt cx="0" cy="0"/>
        </a:xfrm>
      </p:grpSpPr>
      <p:sp>
        <p:nvSpPr>
          <p:cNvPr id="518" name="Google Shape;518;gf476a9f40f_3_61"/>
          <p:cNvSpPr txBox="1"/>
          <p:nvPr/>
        </p:nvSpPr>
        <p:spPr>
          <a:xfrm>
            <a:off x="1675900" y="2271175"/>
            <a:ext cx="56739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t/>
            </a:r>
            <a:endParaRPr b="1" i="0" sz="1600" u="none" cap="none" strike="noStrike">
              <a:solidFill>
                <a:srgbClr val="CC4125"/>
              </a:solidFill>
              <a:latin typeface="Times New Roman"/>
              <a:ea typeface="Times New Roman"/>
              <a:cs typeface="Times New Roman"/>
              <a:sym typeface="Times New Roman"/>
            </a:endParaRPr>
          </a:p>
        </p:txBody>
      </p:sp>
      <p:sp>
        <p:nvSpPr>
          <p:cNvPr id="519" name="Google Shape;519;gf476a9f40f_3_61"/>
          <p:cNvSpPr txBox="1"/>
          <p:nvPr/>
        </p:nvSpPr>
        <p:spPr>
          <a:xfrm>
            <a:off x="3618925" y="1569450"/>
            <a:ext cx="136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Yapay Zekâ</a:t>
            </a:r>
            <a:endParaRPr b="1" i="0" sz="1600" u="none" cap="none" strike="noStrike">
              <a:solidFill>
                <a:srgbClr val="FF99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     Verisi  </a:t>
            </a:r>
            <a:endParaRPr b="1" i="0" sz="1600" u="none" cap="none" strike="noStrike">
              <a:solidFill>
                <a:srgbClr val="FF9900"/>
              </a:solidFill>
              <a:latin typeface="Arial"/>
              <a:ea typeface="Arial"/>
              <a:cs typeface="Arial"/>
              <a:sym typeface="Arial"/>
            </a:endParaRPr>
          </a:p>
        </p:txBody>
      </p:sp>
      <p:sp>
        <p:nvSpPr>
          <p:cNvPr id="520" name="Google Shape;520;gf476a9f40f_3_61"/>
          <p:cNvSpPr txBox="1"/>
          <p:nvPr/>
        </p:nvSpPr>
        <p:spPr>
          <a:xfrm>
            <a:off x="3216250" y="4519325"/>
            <a:ext cx="2593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tr" sz="1400" u="none" cap="none" strike="noStrike">
                <a:solidFill>
                  <a:srgbClr val="FF9900"/>
                </a:solidFill>
                <a:latin typeface="Arial"/>
                <a:ea typeface="Arial"/>
                <a:cs typeface="Arial"/>
                <a:sym typeface="Arial"/>
              </a:rPr>
              <a:t>www.yapayzekaverisi.com</a:t>
            </a:r>
            <a:endParaRPr b="1" i="0" sz="1400" u="none" cap="none" strike="noStrike">
              <a:solidFill>
                <a:srgbClr val="FF9900"/>
              </a:solidFill>
              <a:latin typeface="Arial"/>
              <a:ea typeface="Arial"/>
              <a:cs typeface="Arial"/>
              <a:sym typeface="Arial"/>
            </a:endParaRPr>
          </a:p>
        </p:txBody>
      </p:sp>
      <p:pic>
        <p:nvPicPr>
          <p:cNvPr id="521" name="Google Shape;521;gf476a9f40f_3_61"/>
          <p:cNvPicPr preferRelativeResize="0"/>
          <p:nvPr/>
        </p:nvPicPr>
        <p:blipFill rotWithShape="1">
          <a:blip r:embed="rId4">
            <a:alphaModFix/>
          </a:blip>
          <a:srcRect b="0" l="0" r="0" t="0"/>
          <a:stretch/>
        </p:blipFill>
        <p:spPr>
          <a:xfrm>
            <a:off x="42150" y="898200"/>
            <a:ext cx="1729250" cy="4177149"/>
          </a:xfrm>
          <a:prstGeom prst="rect">
            <a:avLst/>
          </a:prstGeom>
          <a:noFill/>
          <a:ln>
            <a:noFill/>
          </a:ln>
        </p:spPr>
      </p:pic>
      <p:sp>
        <p:nvSpPr>
          <p:cNvPr id="522" name="Google Shape;522;gf476a9f40f_3_61"/>
          <p:cNvSpPr txBox="1"/>
          <p:nvPr/>
        </p:nvSpPr>
        <p:spPr>
          <a:xfrm>
            <a:off x="1675900" y="2726900"/>
            <a:ext cx="5673900" cy="415500"/>
          </a:xfrm>
          <a:prstGeom prst="rect">
            <a:avLst/>
          </a:prstGeom>
          <a:noFill/>
          <a:ln>
            <a:noFill/>
          </a:ln>
        </p:spPr>
        <p:txBody>
          <a:bodyPr anchorCtr="0" anchor="t" bIns="91425" lIns="91425" spcFirstLastPara="1" rIns="91425" wrap="square" tIns="91425">
            <a:spAutoFit/>
          </a:bodyPr>
          <a:lstStyle/>
          <a:p>
            <a:pPr indent="540000" lvl="0" marL="0" marR="0" rtl="0" algn="just">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Times New Roman"/>
              <a:ea typeface="Times New Roman"/>
              <a:cs typeface="Times New Roman"/>
              <a:sym typeface="Times New Roman"/>
            </a:endParaRPr>
          </a:p>
        </p:txBody>
      </p:sp>
      <p:sp>
        <p:nvSpPr>
          <p:cNvPr id="523" name="Google Shape;523;gf476a9f40f_3_61"/>
          <p:cNvSpPr txBox="1"/>
          <p:nvPr/>
        </p:nvSpPr>
        <p:spPr>
          <a:xfrm>
            <a:off x="1730150" y="3362175"/>
            <a:ext cx="5673900" cy="415500"/>
          </a:xfrm>
          <a:prstGeom prst="rect">
            <a:avLst/>
          </a:prstGeom>
          <a:noFill/>
          <a:ln>
            <a:noFill/>
          </a:ln>
        </p:spPr>
        <p:txBody>
          <a:bodyPr anchorCtr="0" anchor="t" bIns="91425" lIns="91425" spcFirstLastPara="1" rIns="91425" wrap="square" tIns="91425">
            <a:spAutoFit/>
          </a:bodyPr>
          <a:lstStyle/>
          <a:p>
            <a:pPr indent="540000" lvl="0" marL="0" marR="0" rtl="0" algn="just">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Times New Roman"/>
              <a:ea typeface="Times New Roman"/>
              <a:cs typeface="Times New Roman"/>
              <a:sym typeface="Times New Roman"/>
            </a:endParaRPr>
          </a:p>
        </p:txBody>
      </p:sp>
      <p:sp>
        <p:nvSpPr>
          <p:cNvPr id="524" name="Google Shape;524;gf476a9f40f_3_61"/>
          <p:cNvSpPr txBox="1"/>
          <p:nvPr/>
        </p:nvSpPr>
        <p:spPr>
          <a:xfrm>
            <a:off x="2252875" y="2134725"/>
            <a:ext cx="4012500" cy="415500"/>
          </a:xfrm>
          <a:prstGeom prst="rect">
            <a:avLst/>
          </a:prstGeom>
          <a:noFill/>
          <a:ln>
            <a:noFill/>
          </a:ln>
        </p:spPr>
        <p:txBody>
          <a:bodyPr anchorCtr="0" anchor="t" bIns="91425" lIns="91425" spcFirstLastPara="1" rIns="91425" wrap="square" tIns="91425">
            <a:spAutoFit/>
          </a:bodyPr>
          <a:lstStyle/>
          <a:p>
            <a:pPr indent="-323850" lvl="0" marL="457200" marR="0" rtl="0" algn="ctr">
              <a:lnSpc>
                <a:spcPct val="100000"/>
              </a:lnSpc>
              <a:spcBef>
                <a:spcPts val="0"/>
              </a:spcBef>
              <a:spcAft>
                <a:spcPts val="0"/>
              </a:spcAft>
              <a:buClr>
                <a:srgbClr val="CC4125"/>
              </a:buClr>
              <a:buSzPts val="1500"/>
              <a:buFont typeface="Times New Roman"/>
              <a:buChar char="❖"/>
            </a:pPr>
            <a:r>
              <a:rPr b="1" i="0" lang="tr" sz="1500" u="none" cap="none" strike="noStrike">
                <a:solidFill>
                  <a:srgbClr val="000000"/>
                </a:solidFill>
                <a:highlight>
                  <a:srgbClr val="FFFFFF"/>
                </a:highlight>
                <a:latin typeface="Times New Roman"/>
                <a:ea typeface="Times New Roman"/>
                <a:cs typeface="Times New Roman"/>
                <a:sym typeface="Times New Roman"/>
              </a:rPr>
              <a:t>İnsan-makine</a:t>
            </a:r>
            <a:r>
              <a:rPr b="1" i="0" lang="tr" sz="1500" u="none" cap="none" strike="noStrike">
                <a:solidFill>
                  <a:srgbClr val="CC4125"/>
                </a:solidFill>
                <a:highlight>
                  <a:srgbClr val="FFFFFF"/>
                </a:highlight>
                <a:latin typeface="Times New Roman"/>
                <a:ea typeface="Times New Roman"/>
                <a:cs typeface="Times New Roman"/>
                <a:sym typeface="Times New Roman"/>
              </a:rPr>
              <a:t> iş birliğini hayata geçirin</a:t>
            </a:r>
            <a:endParaRPr b="1" i="0" sz="2500" u="none" cap="none" strike="noStrike">
              <a:solidFill>
                <a:srgbClr val="CC4125"/>
              </a:solidFill>
              <a:latin typeface="Times New Roman"/>
              <a:ea typeface="Times New Roman"/>
              <a:cs typeface="Times New Roman"/>
              <a:sym typeface="Times New Roman"/>
            </a:endParaRPr>
          </a:p>
        </p:txBody>
      </p:sp>
      <p:sp>
        <p:nvSpPr>
          <p:cNvPr id="525" name="Google Shape;525;gf476a9f40f_3_61"/>
          <p:cNvSpPr txBox="1"/>
          <p:nvPr/>
        </p:nvSpPr>
        <p:spPr>
          <a:xfrm>
            <a:off x="1734450" y="2439675"/>
            <a:ext cx="5593200" cy="1539300"/>
          </a:xfrm>
          <a:prstGeom prst="rect">
            <a:avLst/>
          </a:prstGeom>
          <a:noFill/>
          <a:ln>
            <a:noFill/>
          </a:ln>
        </p:spPr>
        <p:txBody>
          <a:bodyPr anchorCtr="0" anchor="t" bIns="91425" lIns="91425" spcFirstLastPara="1" rIns="91425" wrap="square" tIns="91425">
            <a:spAutoFit/>
          </a:bodyPr>
          <a:lstStyle/>
          <a:p>
            <a:pPr indent="360000" lvl="0" marL="0" marR="0" rtl="0" algn="just">
              <a:lnSpc>
                <a:spcPct val="100000"/>
              </a:lnSpc>
              <a:spcBef>
                <a:spcPts val="0"/>
              </a:spcBef>
              <a:spcAft>
                <a:spcPts val="0"/>
              </a:spcAft>
              <a:buClr>
                <a:srgbClr val="000000"/>
              </a:buClr>
              <a:buSzPts val="1300"/>
              <a:buFont typeface="Arial"/>
              <a:buNone/>
            </a:pPr>
            <a:r>
              <a:rPr b="0" i="0" lang="tr" sz="1400" u="none" cap="none" strike="noStrike">
                <a:solidFill>
                  <a:srgbClr val="000000"/>
                </a:solidFill>
                <a:highlight>
                  <a:srgbClr val="FFFFFF"/>
                </a:highlight>
                <a:latin typeface="Times New Roman"/>
                <a:ea typeface="Times New Roman"/>
                <a:cs typeface="Times New Roman"/>
                <a:sym typeface="Times New Roman"/>
              </a:rPr>
              <a:t>Bütün işletmeler insanlara en uygun rol ve işlevlerle, makineler için en uygun rol ve işlevler arasındaki en elverişli noktayı bulmak zorunda. İyi liderler, yapay zekâ devriminde iş akışlarını hem insanlardan hem de makinelerden en yüksek verimi alacak şekilde ayarlamasını öğrenmelidir.</a:t>
            </a:r>
            <a:endParaRPr b="0" i="0" sz="1400" u="none" cap="none" strike="noStrike">
              <a:solidFill>
                <a:srgbClr val="000000"/>
              </a:solidFill>
              <a:highlight>
                <a:srgbClr val="FFFFFF"/>
              </a:highlight>
              <a:latin typeface="Times New Roman"/>
              <a:ea typeface="Times New Roman"/>
              <a:cs typeface="Times New Roman"/>
              <a:sym typeface="Times New Roman"/>
            </a:endParaRPr>
          </a:p>
          <a:p>
            <a:pPr indent="360000" lvl="0" marL="0" marR="0" rtl="0" algn="just">
              <a:lnSpc>
                <a:spcPct val="100000"/>
              </a:lnSpc>
              <a:spcBef>
                <a:spcPts val="0"/>
              </a:spcBef>
              <a:spcAft>
                <a:spcPts val="0"/>
              </a:spcAft>
              <a:buClr>
                <a:srgbClr val="000000"/>
              </a:buClr>
              <a:buSzPts val="1300"/>
              <a:buFont typeface="Arial"/>
              <a:buNone/>
            </a:pPr>
            <a:r>
              <a:t/>
            </a:r>
            <a:endParaRPr b="0" i="0" sz="1200" u="none" cap="none" strike="noStrike">
              <a:solidFill>
                <a:srgbClr val="000000"/>
              </a:solidFill>
              <a:highlight>
                <a:srgbClr val="FFFFFF"/>
              </a:highlight>
              <a:latin typeface="Times New Roman"/>
              <a:ea typeface="Times New Roman"/>
              <a:cs typeface="Times New Roman"/>
              <a:sym typeface="Times New Roman"/>
            </a:endParaRPr>
          </a:p>
          <a:p>
            <a:pPr indent="360000" lvl="0" marL="0" marR="0" rtl="0" algn="just">
              <a:lnSpc>
                <a:spcPct val="100000"/>
              </a:lnSpc>
              <a:spcBef>
                <a:spcPts val="0"/>
              </a:spcBef>
              <a:spcAft>
                <a:spcPts val="0"/>
              </a:spcAft>
              <a:buClr>
                <a:srgbClr val="000000"/>
              </a:buClr>
              <a:buSzPts val="1300"/>
              <a:buFont typeface="Arial"/>
              <a:buNone/>
            </a:pPr>
            <a:r>
              <a:t/>
            </a:r>
            <a:endParaRPr b="0" i="0" sz="1200" u="none" cap="none" strike="noStrike">
              <a:solidFill>
                <a:srgbClr val="000000"/>
              </a:solidFill>
              <a:highlight>
                <a:srgbClr val="FFFFFF"/>
              </a:highlight>
              <a:latin typeface="Times New Roman"/>
              <a:ea typeface="Times New Roman"/>
              <a:cs typeface="Times New Roman"/>
              <a:sym typeface="Times New Roman"/>
            </a:endParaRPr>
          </a:p>
          <a:p>
            <a:pPr indent="360000" lvl="0" marL="0" marR="0" rtl="0" algn="r">
              <a:lnSpc>
                <a:spcPct val="100000"/>
              </a:lnSpc>
              <a:spcBef>
                <a:spcPts val="0"/>
              </a:spcBef>
              <a:spcAft>
                <a:spcPts val="0"/>
              </a:spcAft>
              <a:buClr>
                <a:srgbClr val="000000"/>
              </a:buClr>
              <a:buSzPts val="4800"/>
              <a:buFont typeface="Arial"/>
              <a:buNone/>
            </a:pPr>
            <a:r>
              <a:rPr b="0" i="0" lang="tr" sz="800" u="none" cap="none" strike="noStrike">
                <a:solidFill>
                  <a:srgbClr val="000000"/>
                </a:solidFill>
                <a:highlight>
                  <a:srgbClr val="FFFFFF"/>
                </a:highlight>
                <a:latin typeface="Times New Roman"/>
                <a:ea typeface="Times New Roman"/>
                <a:cs typeface="Times New Roman"/>
                <a:sym typeface="Times New Roman"/>
              </a:rPr>
              <a:t>Kaynak : Yapay Zekâ Devrimi , Dijital Dönüşüm İşinizi Nasıl Etkileyecek, Bernard Marr s:224</a:t>
            </a:r>
            <a:endParaRPr b="0" i="0" sz="1200" u="none" cap="none" strike="noStrike">
              <a:solidFill>
                <a:srgbClr val="000000"/>
              </a:solidFill>
              <a:highlight>
                <a:srgbClr val="FFFFFF"/>
              </a:highlight>
              <a:latin typeface="Times New Roman"/>
              <a:ea typeface="Times New Roman"/>
              <a:cs typeface="Times New Roman"/>
              <a:sym typeface="Times New Roman"/>
            </a:endParaRPr>
          </a:p>
        </p:txBody>
      </p:sp>
      <p:pic>
        <p:nvPicPr>
          <p:cNvPr id="526" name="Google Shape;526;gf476a9f40f_3_61"/>
          <p:cNvPicPr preferRelativeResize="0"/>
          <p:nvPr/>
        </p:nvPicPr>
        <p:blipFill rotWithShape="1">
          <a:blip r:embed="rId5">
            <a:alphaModFix/>
          </a:blip>
          <a:srcRect b="0" l="0" r="0" t="0"/>
          <a:stretch/>
        </p:blipFill>
        <p:spPr>
          <a:xfrm>
            <a:off x="7327550" y="785125"/>
            <a:ext cx="1729250" cy="41344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0" name="Shape 530"/>
        <p:cNvGrpSpPr/>
        <p:nvPr/>
      </p:nvGrpSpPr>
      <p:grpSpPr>
        <a:xfrm>
          <a:off x="0" y="0"/>
          <a:ext cx="0" cy="0"/>
          <a:chOff x="0" y="0"/>
          <a:chExt cx="0" cy="0"/>
        </a:xfrm>
      </p:grpSpPr>
      <p:sp>
        <p:nvSpPr>
          <p:cNvPr id="531" name="Google Shape;531;gf476a9f40f_3_73"/>
          <p:cNvSpPr txBox="1"/>
          <p:nvPr/>
        </p:nvSpPr>
        <p:spPr>
          <a:xfrm>
            <a:off x="3574525" y="1525050"/>
            <a:ext cx="136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Yapay Zekâ</a:t>
            </a:r>
            <a:endParaRPr b="1" i="0" sz="1600" u="none" cap="none" strike="noStrike">
              <a:solidFill>
                <a:srgbClr val="FF99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     Verisi  </a:t>
            </a:r>
            <a:endParaRPr b="1" i="0" sz="1600" u="none" cap="none" strike="noStrike">
              <a:solidFill>
                <a:srgbClr val="FF9900"/>
              </a:solidFill>
              <a:latin typeface="Arial"/>
              <a:ea typeface="Arial"/>
              <a:cs typeface="Arial"/>
              <a:sym typeface="Arial"/>
            </a:endParaRPr>
          </a:p>
        </p:txBody>
      </p:sp>
      <p:sp>
        <p:nvSpPr>
          <p:cNvPr id="532" name="Google Shape;532;gf476a9f40f_3_73"/>
          <p:cNvSpPr txBox="1"/>
          <p:nvPr/>
        </p:nvSpPr>
        <p:spPr>
          <a:xfrm>
            <a:off x="3216250" y="4519325"/>
            <a:ext cx="2593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tr" sz="1400" u="none" cap="none" strike="noStrike">
                <a:solidFill>
                  <a:srgbClr val="FF9900"/>
                </a:solidFill>
                <a:latin typeface="Arial"/>
                <a:ea typeface="Arial"/>
                <a:cs typeface="Arial"/>
                <a:sym typeface="Arial"/>
              </a:rPr>
              <a:t>www.yapayzekaverisi.com</a:t>
            </a:r>
            <a:endParaRPr b="1" i="0" sz="1400" u="none" cap="none" strike="noStrike">
              <a:solidFill>
                <a:srgbClr val="FF9900"/>
              </a:solidFill>
              <a:latin typeface="Arial"/>
              <a:ea typeface="Arial"/>
              <a:cs typeface="Arial"/>
              <a:sym typeface="Arial"/>
            </a:endParaRPr>
          </a:p>
        </p:txBody>
      </p:sp>
      <p:sp>
        <p:nvSpPr>
          <p:cNvPr id="533" name="Google Shape;533;gf476a9f40f_3_73"/>
          <p:cNvSpPr txBox="1"/>
          <p:nvPr/>
        </p:nvSpPr>
        <p:spPr>
          <a:xfrm>
            <a:off x="3110425" y="2242425"/>
            <a:ext cx="2212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980000"/>
              </a:solidFill>
              <a:latin typeface="Arial"/>
              <a:ea typeface="Arial"/>
              <a:cs typeface="Arial"/>
              <a:sym typeface="Arial"/>
            </a:endParaRPr>
          </a:p>
        </p:txBody>
      </p:sp>
      <p:pic>
        <p:nvPicPr>
          <p:cNvPr id="534" name="Google Shape;534;gf476a9f40f_3_73"/>
          <p:cNvPicPr preferRelativeResize="0"/>
          <p:nvPr/>
        </p:nvPicPr>
        <p:blipFill rotWithShape="1">
          <a:blip r:embed="rId4">
            <a:alphaModFix/>
          </a:blip>
          <a:srcRect b="0" l="0" r="0" t="0"/>
          <a:stretch/>
        </p:blipFill>
        <p:spPr>
          <a:xfrm>
            <a:off x="7403950" y="923925"/>
            <a:ext cx="1619800" cy="4136275"/>
          </a:xfrm>
          <a:prstGeom prst="rect">
            <a:avLst/>
          </a:prstGeom>
          <a:noFill/>
          <a:ln>
            <a:noFill/>
          </a:ln>
        </p:spPr>
      </p:pic>
      <p:sp>
        <p:nvSpPr>
          <p:cNvPr id="535" name="Google Shape;535;gf476a9f40f_3_73"/>
          <p:cNvSpPr txBox="1"/>
          <p:nvPr/>
        </p:nvSpPr>
        <p:spPr>
          <a:xfrm>
            <a:off x="2661175" y="2156275"/>
            <a:ext cx="3362100" cy="415500"/>
          </a:xfrm>
          <a:prstGeom prst="rect">
            <a:avLst/>
          </a:prstGeom>
          <a:noFill/>
          <a:ln>
            <a:noFill/>
          </a:ln>
        </p:spPr>
        <p:txBody>
          <a:bodyPr anchorCtr="0" anchor="t" bIns="91425" lIns="91425" spcFirstLastPara="1" rIns="91425" wrap="square" tIns="91425">
            <a:spAutoFit/>
          </a:bodyPr>
          <a:lstStyle/>
          <a:p>
            <a:pPr indent="-323850" lvl="0" marL="457200" marR="0" rtl="0" algn="just">
              <a:lnSpc>
                <a:spcPct val="100000"/>
              </a:lnSpc>
              <a:spcBef>
                <a:spcPts val="0"/>
              </a:spcBef>
              <a:spcAft>
                <a:spcPts val="0"/>
              </a:spcAft>
              <a:buClr>
                <a:srgbClr val="CC4125"/>
              </a:buClr>
              <a:buSzPts val="1500"/>
              <a:buFont typeface="Times New Roman"/>
              <a:buChar char="❖"/>
            </a:pPr>
            <a:r>
              <a:rPr b="1" i="0" lang="tr" sz="1500" u="none" cap="none" strike="noStrike">
                <a:solidFill>
                  <a:srgbClr val="000000"/>
                </a:solidFill>
                <a:highlight>
                  <a:srgbClr val="FFFFFF"/>
                </a:highlight>
                <a:latin typeface="Times New Roman"/>
                <a:ea typeface="Times New Roman"/>
                <a:cs typeface="Times New Roman"/>
                <a:sym typeface="Times New Roman"/>
              </a:rPr>
              <a:t>Eğitim ve gelişime</a:t>
            </a:r>
            <a:r>
              <a:rPr b="1" i="0" lang="tr" sz="1500" u="none" cap="none" strike="noStrike">
                <a:solidFill>
                  <a:srgbClr val="CC4125"/>
                </a:solidFill>
                <a:highlight>
                  <a:srgbClr val="FFFFFF"/>
                </a:highlight>
                <a:latin typeface="Times New Roman"/>
                <a:ea typeface="Times New Roman"/>
                <a:cs typeface="Times New Roman"/>
                <a:sym typeface="Times New Roman"/>
              </a:rPr>
              <a:t> yatırım yapın</a:t>
            </a:r>
            <a:endParaRPr b="1" i="0" sz="2500" u="none" cap="none" strike="noStrike">
              <a:solidFill>
                <a:srgbClr val="CC4125"/>
              </a:solidFill>
              <a:latin typeface="Times New Roman"/>
              <a:ea typeface="Times New Roman"/>
              <a:cs typeface="Times New Roman"/>
              <a:sym typeface="Times New Roman"/>
            </a:endParaRPr>
          </a:p>
        </p:txBody>
      </p:sp>
      <p:sp>
        <p:nvSpPr>
          <p:cNvPr id="536" name="Google Shape;536;gf476a9f40f_3_73"/>
          <p:cNvSpPr txBox="1"/>
          <p:nvPr/>
        </p:nvSpPr>
        <p:spPr>
          <a:xfrm>
            <a:off x="1642200" y="2482550"/>
            <a:ext cx="5859600" cy="1539300"/>
          </a:xfrm>
          <a:prstGeom prst="rect">
            <a:avLst/>
          </a:prstGeom>
          <a:noFill/>
          <a:ln>
            <a:noFill/>
          </a:ln>
        </p:spPr>
        <p:txBody>
          <a:bodyPr anchorCtr="0" anchor="t" bIns="91425" lIns="91425" spcFirstLastPara="1" rIns="91425" wrap="square" tIns="91425">
            <a:spAutoFit/>
          </a:bodyPr>
          <a:lstStyle/>
          <a:p>
            <a:pPr indent="360000" lvl="0" marL="0" marR="0" rtl="0" algn="just">
              <a:lnSpc>
                <a:spcPct val="100000"/>
              </a:lnSpc>
              <a:spcBef>
                <a:spcPts val="0"/>
              </a:spcBef>
              <a:spcAft>
                <a:spcPts val="0"/>
              </a:spcAft>
              <a:buClr>
                <a:srgbClr val="000000"/>
              </a:buClr>
              <a:buSzPts val="1200"/>
              <a:buFont typeface="Arial"/>
              <a:buNone/>
            </a:pPr>
            <a:r>
              <a:rPr b="0" i="0" lang="tr" sz="1400" u="none" cap="none" strike="noStrike">
                <a:solidFill>
                  <a:srgbClr val="000000"/>
                </a:solidFill>
                <a:highlight>
                  <a:srgbClr val="FFFFFF"/>
                </a:highlight>
                <a:latin typeface="Times New Roman"/>
                <a:ea typeface="Times New Roman"/>
                <a:cs typeface="Times New Roman"/>
                <a:sym typeface="Times New Roman"/>
              </a:rPr>
              <a:t>İyi liderler kadrolarını bu yeni gerçekliğe hazırlar ve yapay zekâ devriminde gerek duyacakları becerileri edinmelerini sağlar. Bu görev veri okuryazarlığını yükseltmeyi, yeni teknik beceriler kazanmalarını sağlamayı ve kritik yumuşak becerileri geliştirmelerini kolaylaştırmayı içerir.</a:t>
            </a:r>
            <a:endParaRPr b="0" i="0" sz="1400" u="none" cap="none" strike="noStrike">
              <a:solidFill>
                <a:srgbClr val="000000"/>
              </a:solidFill>
              <a:highlight>
                <a:srgbClr val="FFFFFF"/>
              </a:highlight>
              <a:latin typeface="Times New Roman"/>
              <a:ea typeface="Times New Roman"/>
              <a:cs typeface="Times New Roman"/>
              <a:sym typeface="Times New Roman"/>
            </a:endParaRPr>
          </a:p>
          <a:p>
            <a:pPr indent="360000" lvl="0" marL="0" marR="0" rtl="0" algn="just">
              <a:lnSpc>
                <a:spcPct val="100000"/>
              </a:lnSpc>
              <a:spcBef>
                <a:spcPts val="0"/>
              </a:spcBef>
              <a:spcAft>
                <a:spcPts val="0"/>
              </a:spcAft>
              <a:buClr>
                <a:srgbClr val="000000"/>
              </a:buClr>
              <a:buSzPts val="1200"/>
              <a:buFont typeface="Arial"/>
              <a:buNone/>
            </a:pPr>
            <a:r>
              <a:t/>
            </a:r>
            <a:endParaRPr b="0" i="0" sz="1000" u="none" cap="none" strike="noStrike">
              <a:solidFill>
                <a:srgbClr val="000000"/>
              </a:solidFill>
              <a:highlight>
                <a:srgbClr val="FFFFFF"/>
              </a:highlight>
              <a:latin typeface="Arial"/>
              <a:ea typeface="Arial"/>
              <a:cs typeface="Arial"/>
              <a:sym typeface="Arial"/>
            </a:endParaRPr>
          </a:p>
          <a:p>
            <a:pPr indent="360000" lvl="0" marL="0" marR="0" rtl="0" algn="r">
              <a:lnSpc>
                <a:spcPct val="100000"/>
              </a:lnSpc>
              <a:spcBef>
                <a:spcPts val="0"/>
              </a:spcBef>
              <a:spcAft>
                <a:spcPts val="0"/>
              </a:spcAft>
              <a:buClr>
                <a:srgbClr val="000000"/>
              </a:buClr>
              <a:buSzPts val="600"/>
              <a:buFont typeface="Arial"/>
              <a:buNone/>
            </a:pPr>
            <a:r>
              <a:t/>
            </a:r>
            <a:endParaRPr b="0" i="0" sz="600" u="none" cap="none" strike="noStrike">
              <a:solidFill>
                <a:srgbClr val="000000"/>
              </a:solidFill>
              <a:highlight>
                <a:srgbClr val="FFFFFF"/>
              </a:highlight>
              <a:latin typeface="Times New Roman"/>
              <a:ea typeface="Times New Roman"/>
              <a:cs typeface="Times New Roman"/>
              <a:sym typeface="Times New Roman"/>
            </a:endParaRPr>
          </a:p>
          <a:p>
            <a:pPr indent="360000" lvl="0" marL="0" marR="0" rtl="0" algn="r">
              <a:lnSpc>
                <a:spcPct val="100000"/>
              </a:lnSpc>
              <a:spcBef>
                <a:spcPts val="0"/>
              </a:spcBef>
              <a:spcAft>
                <a:spcPts val="0"/>
              </a:spcAft>
              <a:buClr>
                <a:srgbClr val="000000"/>
              </a:buClr>
              <a:buSzPts val="4800"/>
              <a:buFont typeface="Arial"/>
              <a:buNone/>
            </a:pPr>
            <a:r>
              <a:rPr b="0" i="0" lang="tr" sz="800" u="none" cap="none" strike="noStrike">
                <a:solidFill>
                  <a:srgbClr val="000000"/>
                </a:solidFill>
                <a:highlight>
                  <a:srgbClr val="FFFFFF"/>
                </a:highlight>
                <a:latin typeface="Times New Roman"/>
                <a:ea typeface="Times New Roman"/>
                <a:cs typeface="Times New Roman"/>
                <a:sym typeface="Times New Roman"/>
              </a:rPr>
              <a:t>Kaynak : Yapay Zekâ Devrimi , Dijital Dönüşüm İşinizi Nasıl Etkileyecek, Bernard Marr s:225</a:t>
            </a:r>
            <a:endParaRPr b="0" i="0" sz="1200" u="none" cap="none" strike="noStrike">
              <a:solidFill>
                <a:srgbClr val="000000"/>
              </a:solidFill>
              <a:highlight>
                <a:srgbClr val="FFFFFF"/>
              </a:highlight>
              <a:latin typeface="Times New Roman"/>
              <a:ea typeface="Times New Roman"/>
              <a:cs typeface="Times New Roman"/>
              <a:sym typeface="Times New Roman"/>
            </a:endParaRPr>
          </a:p>
          <a:p>
            <a:pPr indent="360000" lvl="0" marL="0" marR="0" rtl="0" algn="just">
              <a:lnSpc>
                <a:spcPct val="100000"/>
              </a:lnSpc>
              <a:spcBef>
                <a:spcPts val="0"/>
              </a:spcBef>
              <a:spcAft>
                <a:spcPts val="0"/>
              </a:spcAft>
              <a:buClr>
                <a:srgbClr val="000000"/>
              </a:buClr>
              <a:buSzPts val="1200"/>
              <a:buFont typeface="Arial"/>
              <a:buNone/>
            </a:pPr>
            <a:r>
              <a:t/>
            </a:r>
            <a:endParaRPr b="0" i="0" sz="800" u="none" cap="none" strike="noStrike">
              <a:solidFill>
                <a:srgbClr val="000000"/>
              </a:solidFill>
              <a:highlight>
                <a:srgbClr val="FFFFFF"/>
              </a:highlight>
              <a:latin typeface="Times New Roman"/>
              <a:ea typeface="Times New Roman"/>
              <a:cs typeface="Times New Roman"/>
              <a:sym typeface="Times New Roman"/>
            </a:endParaRPr>
          </a:p>
        </p:txBody>
      </p:sp>
      <p:pic>
        <p:nvPicPr>
          <p:cNvPr id="537" name="Google Shape;537;gf476a9f40f_3_73"/>
          <p:cNvPicPr preferRelativeResize="0"/>
          <p:nvPr/>
        </p:nvPicPr>
        <p:blipFill rotWithShape="1">
          <a:blip r:embed="rId5">
            <a:alphaModFix/>
          </a:blip>
          <a:srcRect b="0" l="0" r="0" t="0"/>
          <a:stretch/>
        </p:blipFill>
        <p:spPr>
          <a:xfrm>
            <a:off x="78350" y="1238500"/>
            <a:ext cx="1619800" cy="3777182"/>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41" name="Shape 541"/>
        <p:cNvGrpSpPr/>
        <p:nvPr/>
      </p:nvGrpSpPr>
      <p:grpSpPr>
        <a:xfrm>
          <a:off x="0" y="0"/>
          <a:ext cx="0" cy="0"/>
          <a:chOff x="0" y="0"/>
          <a:chExt cx="0" cy="0"/>
        </a:xfrm>
      </p:grpSpPr>
      <p:sp>
        <p:nvSpPr>
          <p:cNvPr id="542" name="Google Shape;542;gf476a9f40f_3_83"/>
          <p:cNvSpPr txBox="1"/>
          <p:nvPr/>
        </p:nvSpPr>
        <p:spPr>
          <a:xfrm>
            <a:off x="3574525" y="1525050"/>
            <a:ext cx="136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Yapay Zekâ</a:t>
            </a:r>
            <a:endParaRPr b="1" i="0" sz="1600" u="none" cap="none" strike="noStrike">
              <a:solidFill>
                <a:srgbClr val="FF99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     Verisi  </a:t>
            </a:r>
            <a:endParaRPr b="1" i="0" sz="1600" u="none" cap="none" strike="noStrike">
              <a:solidFill>
                <a:srgbClr val="FF9900"/>
              </a:solidFill>
              <a:latin typeface="Arial"/>
              <a:ea typeface="Arial"/>
              <a:cs typeface="Arial"/>
              <a:sym typeface="Arial"/>
            </a:endParaRPr>
          </a:p>
        </p:txBody>
      </p:sp>
      <p:sp>
        <p:nvSpPr>
          <p:cNvPr id="543" name="Google Shape;543;gf476a9f40f_3_83"/>
          <p:cNvSpPr txBox="1"/>
          <p:nvPr/>
        </p:nvSpPr>
        <p:spPr>
          <a:xfrm>
            <a:off x="3216250" y="4519325"/>
            <a:ext cx="2593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tr" sz="1400" u="none" cap="none" strike="noStrike">
                <a:solidFill>
                  <a:srgbClr val="FF9900"/>
                </a:solidFill>
                <a:latin typeface="Arial"/>
                <a:ea typeface="Arial"/>
                <a:cs typeface="Arial"/>
                <a:sym typeface="Arial"/>
              </a:rPr>
              <a:t>www.yapayzekaverisi.com</a:t>
            </a:r>
            <a:endParaRPr b="1" i="0" sz="1400" u="none" cap="none" strike="noStrike">
              <a:solidFill>
                <a:srgbClr val="FF9900"/>
              </a:solidFill>
              <a:latin typeface="Arial"/>
              <a:ea typeface="Arial"/>
              <a:cs typeface="Arial"/>
              <a:sym typeface="Arial"/>
            </a:endParaRPr>
          </a:p>
        </p:txBody>
      </p:sp>
      <p:sp>
        <p:nvSpPr>
          <p:cNvPr id="544" name="Google Shape;544;gf476a9f40f_3_83"/>
          <p:cNvSpPr txBox="1"/>
          <p:nvPr/>
        </p:nvSpPr>
        <p:spPr>
          <a:xfrm>
            <a:off x="3110425" y="2242425"/>
            <a:ext cx="2212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980000"/>
              </a:solidFill>
              <a:latin typeface="Arial"/>
              <a:ea typeface="Arial"/>
              <a:cs typeface="Arial"/>
              <a:sym typeface="Arial"/>
            </a:endParaRPr>
          </a:p>
        </p:txBody>
      </p:sp>
      <p:sp>
        <p:nvSpPr>
          <p:cNvPr id="545" name="Google Shape;545;gf476a9f40f_3_83"/>
          <p:cNvSpPr txBox="1"/>
          <p:nvPr/>
        </p:nvSpPr>
        <p:spPr>
          <a:xfrm>
            <a:off x="1698150" y="2991300"/>
            <a:ext cx="5777400" cy="400200"/>
          </a:xfrm>
          <a:prstGeom prst="rect">
            <a:avLst/>
          </a:prstGeom>
          <a:noFill/>
          <a:ln>
            <a:noFill/>
          </a:ln>
        </p:spPr>
        <p:txBody>
          <a:bodyPr anchorCtr="0" anchor="t" bIns="91425" lIns="91425" spcFirstLastPara="1" rIns="91425" wrap="square" tIns="91425">
            <a:spAutoFit/>
          </a:bodyPr>
          <a:lstStyle/>
          <a:p>
            <a:pPr indent="540000" lvl="0" marL="0" marR="0" rtl="0" algn="just">
              <a:lnSpc>
                <a:spcPct val="100000"/>
              </a:lnSpc>
              <a:spcBef>
                <a:spcPts val="0"/>
              </a:spcBef>
              <a:spcAft>
                <a:spcPts val="0"/>
              </a:spcAft>
              <a:buClr>
                <a:srgbClr val="000000"/>
              </a:buClr>
              <a:buSzPts val="1200"/>
              <a:buFont typeface="Arial"/>
              <a:buNone/>
            </a:pPr>
            <a:r>
              <a:t/>
            </a:r>
            <a:endParaRPr b="0" i="0" sz="1400" u="none" cap="none" strike="noStrike">
              <a:solidFill>
                <a:schemeClr val="dk1"/>
              </a:solidFill>
              <a:highlight>
                <a:srgbClr val="FFFFFF"/>
              </a:highlight>
              <a:latin typeface="Times New Roman"/>
              <a:ea typeface="Times New Roman"/>
              <a:cs typeface="Times New Roman"/>
              <a:sym typeface="Times New Roman"/>
            </a:endParaRPr>
          </a:p>
        </p:txBody>
      </p:sp>
      <p:sp>
        <p:nvSpPr>
          <p:cNvPr id="546" name="Google Shape;546;gf476a9f40f_3_83"/>
          <p:cNvSpPr txBox="1"/>
          <p:nvPr/>
        </p:nvSpPr>
        <p:spPr>
          <a:xfrm>
            <a:off x="2076750" y="2079150"/>
            <a:ext cx="47643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1" i="0" lang="tr" sz="1500" u="none" cap="none" strike="noStrike">
                <a:solidFill>
                  <a:srgbClr val="CC4125"/>
                </a:solidFill>
                <a:latin typeface="Times New Roman"/>
                <a:ea typeface="Times New Roman"/>
                <a:cs typeface="Times New Roman"/>
                <a:sym typeface="Times New Roman"/>
              </a:rPr>
              <a:t>Geleceğin Başarılı Liderleri </a:t>
            </a:r>
            <a:r>
              <a:rPr b="1" i="0" lang="tr" sz="1500" u="none" cap="none" strike="noStrike">
                <a:solidFill>
                  <a:srgbClr val="000000"/>
                </a:solidFill>
                <a:latin typeface="Times New Roman"/>
                <a:ea typeface="Times New Roman"/>
                <a:cs typeface="Times New Roman"/>
                <a:sym typeface="Times New Roman"/>
              </a:rPr>
              <a:t>Becerileri</a:t>
            </a:r>
            <a:endParaRPr b="1" i="0" sz="2500" u="none" cap="none" strike="noStrike">
              <a:solidFill>
                <a:srgbClr val="000000"/>
              </a:solidFill>
              <a:latin typeface="Times New Roman"/>
              <a:ea typeface="Times New Roman"/>
              <a:cs typeface="Times New Roman"/>
              <a:sym typeface="Times New Roman"/>
            </a:endParaRPr>
          </a:p>
        </p:txBody>
      </p:sp>
      <p:sp>
        <p:nvSpPr>
          <p:cNvPr id="547" name="Google Shape;547;gf476a9f40f_3_83"/>
          <p:cNvSpPr txBox="1"/>
          <p:nvPr/>
        </p:nvSpPr>
        <p:spPr>
          <a:xfrm>
            <a:off x="3618925" y="2428675"/>
            <a:ext cx="3580200" cy="2031900"/>
          </a:xfrm>
          <a:prstGeom prst="rect">
            <a:avLst/>
          </a:prstGeom>
          <a:noFill/>
          <a:ln>
            <a:noFill/>
          </a:ln>
        </p:spPr>
        <p:txBody>
          <a:bodyPr anchorCtr="0" anchor="t" bIns="91425" lIns="91425" spcFirstLastPara="1" rIns="91425" wrap="square" tIns="91425">
            <a:spAutoFit/>
          </a:bodyPr>
          <a:lstStyle/>
          <a:p>
            <a:pPr indent="-304800" lvl="0" marL="457200" marR="0" rtl="0" algn="just">
              <a:lnSpc>
                <a:spcPct val="100000"/>
              </a:lnSpc>
              <a:spcBef>
                <a:spcPts val="0"/>
              </a:spcBef>
              <a:spcAft>
                <a:spcPts val="0"/>
              </a:spcAft>
              <a:buClr>
                <a:srgbClr val="000000"/>
              </a:buClr>
              <a:buSzPts val="1200"/>
              <a:buFont typeface="Times New Roman"/>
              <a:buChar char="❏"/>
            </a:pPr>
            <a:r>
              <a:rPr b="0" i="0" lang="tr" sz="1200" u="none" cap="none" strike="noStrike">
                <a:solidFill>
                  <a:srgbClr val="000000"/>
                </a:solidFill>
                <a:highlight>
                  <a:srgbClr val="FFFFFF"/>
                </a:highlight>
                <a:latin typeface="Times New Roman"/>
                <a:ea typeface="Times New Roman"/>
                <a:cs typeface="Times New Roman"/>
                <a:sym typeface="Times New Roman"/>
              </a:rPr>
              <a:t>Çeviklik</a:t>
            </a:r>
            <a:endParaRPr b="0" i="0" sz="1200" u="none" cap="none" strike="noStrike">
              <a:solidFill>
                <a:srgbClr val="000000"/>
              </a:solidFill>
              <a:highlight>
                <a:srgbClr val="FFFFFF"/>
              </a:highlight>
              <a:latin typeface="Times New Roman"/>
              <a:ea typeface="Times New Roman"/>
              <a:cs typeface="Times New Roman"/>
              <a:sym typeface="Times New Roman"/>
            </a:endParaRPr>
          </a:p>
          <a:p>
            <a:pPr indent="-304800" lvl="0" marL="457200" marR="0" rtl="0" algn="just">
              <a:lnSpc>
                <a:spcPct val="100000"/>
              </a:lnSpc>
              <a:spcBef>
                <a:spcPts val="0"/>
              </a:spcBef>
              <a:spcAft>
                <a:spcPts val="0"/>
              </a:spcAft>
              <a:buClr>
                <a:srgbClr val="000000"/>
              </a:buClr>
              <a:buSzPts val="1200"/>
              <a:buFont typeface="Times New Roman"/>
              <a:buChar char="❏"/>
            </a:pPr>
            <a:r>
              <a:rPr b="0" i="0" lang="tr" sz="1200" u="none" cap="none" strike="noStrike">
                <a:solidFill>
                  <a:srgbClr val="000000"/>
                </a:solidFill>
                <a:highlight>
                  <a:srgbClr val="FFFFFF"/>
                </a:highlight>
                <a:latin typeface="Times New Roman"/>
                <a:ea typeface="Times New Roman"/>
                <a:cs typeface="Times New Roman"/>
                <a:sym typeface="Times New Roman"/>
              </a:rPr>
              <a:t>Duygusal Zekâ</a:t>
            </a:r>
            <a:endParaRPr b="0" i="0" sz="1200" u="none" cap="none" strike="noStrike">
              <a:solidFill>
                <a:srgbClr val="000000"/>
              </a:solidFill>
              <a:highlight>
                <a:srgbClr val="FFFFFF"/>
              </a:highlight>
              <a:latin typeface="Times New Roman"/>
              <a:ea typeface="Times New Roman"/>
              <a:cs typeface="Times New Roman"/>
              <a:sym typeface="Times New Roman"/>
            </a:endParaRPr>
          </a:p>
          <a:p>
            <a:pPr indent="-304800" lvl="0" marL="457200" marR="0" rtl="0" algn="just">
              <a:lnSpc>
                <a:spcPct val="100000"/>
              </a:lnSpc>
              <a:spcBef>
                <a:spcPts val="0"/>
              </a:spcBef>
              <a:spcAft>
                <a:spcPts val="0"/>
              </a:spcAft>
              <a:buClr>
                <a:srgbClr val="000000"/>
              </a:buClr>
              <a:buSzPts val="1200"/>
              <a:buFont typeface="Times New Roman"/>
              <a:buChar char="❏"/>
            </a:pPr>
            <a:r>
              <a:rPr b="0" i="0" lang="tr" sz="1200" u="none" cap="none" strike="noStrike">
                <a:solidFill>
                  <a:srgbClr val="000000"/>
                </a:solidFill>
                <a:highlight>
                  <a:srgbClr val="FFFFFF"/>
                </a:highlight>
                <a:latin typeface="Times New Roman"/>
                <a:ea typeface="Times New Roman"/>
                <a:cs typeface="Times New Roman"/>
                <a:sym typeface="Times New Roman"/>
              </a:rPr>
              <a:t>Kültürel Zekâ</a:t>
            </a:r>
            <a:endParaRPr b="0" i="0" sz="1200" u="none" cap="none" strike="noStrike">
              <a:solidFill>
                <a:srgbClr val="000000"/>
              </a:solidFill>
              <a:highlight>
                <a:srgbClr val="FFFFFF"/>
              </a:highlight>
              <a:latin typeface="Times New Roman"/>
              <a:ea typeface="Times New Roman"/>
              <a:cs typeface="Times New Roman"/>
              <a:sym typeface="Times New Roman"/>
            </a:endParaRPr>
          </a:p>
          <a:p>
            <a:pPr indent="-304800" lvl="0" marL="457200" marR="0" rtl="0" algn="just">
              <a:lnSpc>
                <a:spcPct val="100000"/>
              </a:lnSpc>
              <a:spcBef>
                <a:spcPts val="0"/>
              </a:spcBef>
              <a:spcAft>
                <a:spcPts val="0"/>
              </a:spcAft>
              <a:buClr>
                <a:srgbClr val="000000"/>
              </a:buClr>
              <a:buSzPts val="1200"/>
              <a:buFont typeface="Times New Roman"/>
              <a:buChar char="❏"/>
            </a:pPr>
            <a:r>
              <a:rPr b="0" i="0" lang="tr" sz="1200" u="none" cap="none" strike="noStrike">
                <a:solidFill>
                  <a:srgbClr val="000000"/>
                </a:solidFill>
                <a:highlight>
                  <a:srgbClr val="FFFFFF"/>
                </a:highlight>
                <a:latin typeface="Times New Roman"/>
                <a:ea typeface="Times New Roman"/>
                <a:cs typeface="Times New Roman"/>
                <a:sym typeface="Times New Roman"/>
              </a:rPr>
              <a:t>Alçakgönüllülük</a:t>
            </a:r>
            <a:endParaRPr b="0" i="0" sz="1200" u="none" cap="none" strike="noStrike">
              <a:solidFill>
                <a:srgbClr val="000000"/>
              </a:solidFill>
              <a:highlight>
                <a:srgbClr val="FFFFFF"/>
              </a:highlight>
              <a:latin typeface="Times New Roman"/>
              <a:ea typeface="Times New Roman"/>
              <a:cs typeface="Times New Roman"/>
              <a:sym typeface="Times New Roman"/>
            </a:endParaRPr>
          </a:p>
          <a:p>
            <a:pPr indent="-304800" lvl="0" marL="457200" marR="0" rtl="0" algn="just">
              <a:lnSpc>
                <a:spcPct val="100000"/>
              </a:lnSpc>
              <a:spcBef>
                <a:spcPts val="0"/>
              </a:spcBef>
              <a:spcAft>
                <a:spcPts val="0"/>
              </a:spcAft>
              <a:buClr>
                <a:srgbClr val="000000"/>
              </a:buClr>
              <a:buSzPts val="1200"/>
              <a:buFont typeface="Times New Roman"/>
              <a:buChar char="❏"/>
            </a:pPr>
            <a:r>
              <a:rPr b="0" i="0" lang="tr" sz="1200" u="none" cap="none" strike="noStrike">
                <a:solidFill>
                  <a:srgbClr val="000000"/>
                </a:solidFill>
                <a:highlight>
                  <a:srgbClr val="FFFFFF"/>
                </a:highlight>
                <a:latin typeface="Times New Roman"/>
                <a:ea typeface="Times New Roman"/>
                <a:cs typeface="Times New Roman"/>
                <a:sym typeface="Times New Roman"/>
              </a:rPr>
              <a:t>Hesap Verebilirlik</a:t>
            </a:r>
            <a:endParaRPr b="0" i="0" sz="1200" u="none" cap="none" strike="noStrike">
              <a:solidFill>
                <a:srgbClr val="000000"/>
              </a:solidFill>
              <a:highlight>
                <a:srgbClr val="FFFFFF"/>
              </a:highlight>
              <a:latin typeface="Times New Roman"/>
              <a:ea typeface="Times New Roman"/>
              <a:cs typeface="Times New Roman"/>
              <a:sym typeface="Times New Roman"/>
            </a:endParaRPr>
          </a:p>
          <a:p>
            <a:pPr indent="-304800" lvl="0" marL="457200" marR="0" rtl="0" algn="just">
              <a:lnSpc>
                <a:spcPct val="100000"/>
              </a:lnSpc>
              <a:spcBef>
                <a:spcPts val="0"/>
              </a:spcBef>
              <a:spcAft>
                <a:spcPts val="0"/>
              </a:spcAft>
              <a:buClr>
                <a:srgbClr val="000000"/>
              </a:buClr>
              <a:buSzPts val="1200"/>
              <a:buFont typeface="Times New Roman"/>
              <a:buChar char="❏"/>
            </a:pPr>
            <a:r>
              <a:rPr b="0" i="0" lang="tr" sz="1200" u="none" cap="none" strike="noStrike">
                <a:solidFill>
                  <a:srgbClr val="000000"/>
                </a:solidFill>
                <a:highlight>
                  <a:srgbClr val="FFFFFF"/>
                </a:highlight>
                <a:latin typeface="Times New Roman"/>
                <a:ea typeface="Times New Roman"/>
                <a:cs typeface="Times New Roman"/>
                <a:sym typeface="Times New Roman"/>
              </a:rPr>
              <a:t>Vizyon</a:t>
            </a:r>
            <a:endParaRPr b="0" i="0" sz="1200" u="none" cap="none" strike="noStrike">
              <a:solidFill>
                <a:srgbClr val="000000"/>
              </a:solidFill>
              <a:highlight>
                <a:srgbClr val="FFFFFF"/>
              </a:highlight>
              <a:latin typeface="Times New Roman"/>
              <a:ea typeface="Times New Roman"/>
              <a:cs typeface="Times New Roman"/>
              <a:sym typeface="Times New Roman"/>
            </a:endParaRPr>
          </a:p>
          <a:p>
            <a:pPr indent="-304800" lvl="0" marL="457200" marR="0" rtl="0" algn="just">
              <a:lnSpc>
                <a:spcPct val="100000"/>
              </a:lnSpc>
              <a:spcBef>
                <a:spcPts val="0"/>
              </a:spcBef>
              <a:spcAft>
                <a:spcPts val="0"/>
              </a:spcAft>
              <a:buClr>
                <a:srgbClr val="000000"/>
              </a:buClr>
              <a:buSzPts val="1200"/>
              <a:buFont typeface="Times New Roman"/>
              <a:buChar char="❏"/>
            </a:pPr>
            <a:r>
              <a:rPr b="0" i="0" lang="tr" sz="1200" u="none" cap="none" strike="noStrike">
                <a:solidFill>
                  <a:srgbClr val="000000"/>
                </a:solidFill>
                <a:highlight>
                  <a:srgbClr val="FFFFFF"/>
                </a:highlight>
                <a:latin typeface="Times New Roman"/>
                <a:ea typeface="Times New Roman"/>
                <a:cs typeface="Times New Roman"/>
                <a:sym typeface="Times New Roman"/>
              </a:rPr>
              <a:t>Cesaret</a:t>
            </a:r>
            <a:endParaRPr b="0" i="0" sz="1200" u="none" cap="none" strike="noStrike">
              <a:solidFill>
                <a:srgbClr val="000000"/>
              </a:solidFill>
              <a:highlight>
                <a:srgbClr val="FFFFFF"/>
              </a:highlight>
              <a:latin typeface="Times New Roman"/>
              <a:ea typeface="Times New Roman"/>
              <a:cs typeface="Times New Roman"/>
              <a:sym typeface="Times New Roman"/>
            </a:endParaRPr>
          </a:p>
          <a:p>
            <a:pPr indent="-304800" lvl="0" marL="457200" marR="0" rtl="0" algn="just">
              <a:lnSpc>
                <a:spcPct val="100000"/>
              </a:lnSpc>
              <a:spcBef>
                <a:spcPts val="0"/>
              </a:spcBef>
              <a:spcAft>
                <a:spcPts val="0"/>
              </a:spcAft>
              <a:buClr>
                <a:srgbClr val="000000"/>
              </a:buClr>
              <a:buSzPts val="1200"/>
              <a:buFont typeface="Times New Roman"/>
              <a:buChar char="❏"/>
            </a:pPr>
            <a:r>
              <a:rPr b="0" i="0" lang="tr" sz="1200" u="none" cap="none" strike="noStrike">
                <a:solidFill>
                  <a:srgbClr val="000000"/>
                </a:solidFill>
                <a:highlight>
                  <a:srgbClr val="FFFFFF"/>
                </a:highlight>
                <a:latin typeface="Times New Roman"/>
                <a:ea typeface="Times New Roman"/>
                <a:cs typeface="Times New Roman"/>
                <a:sym typeface="Times New Roman"/>
              </a:rPr>
              <a:t>Sezgi</a:t>
            </a:r>
            <a:endParaRPr b="0" i="0" sz="1200" u="none" cap="none" strike="noStrike">
              <a:solidFill>
                <a:srgbClr val="000000"/>
              </a:solidFill>
              <a:highlight>
                <a:srgbClr val="FFFFFF"/>
              </a:highlight>
              <a:latin typeface="Times New Roman"/>
              <a:ea typeface="Times New Roman"/>
              <a:cs typeface="Times New Roman"/>
              <a:sym typeface="Times New Roman"/>
            </a:endParaRPr>
          </a:p>
          <a:p>
            <a:pPr indent="-304800" lvl="0" marL="457200" marR="0" rtl="0" algn="just">
              <a:lnSpc>
                <a:spcPct val="100000"/>
              </a:lnSpc>
              <a:spcBef>
                <a:spcPts val="0"/>
              </a:spcBef>
              <a:spcAft>
                <a:spcPts val="0"/>
              </a:spcAft>
              <a:buClr>
                <a:srgbClr val="000000"/>
              </a:buClr>
              <a:buSzPts val="1200"/>
              <a:buFont typeface="Times New Roman"/>
              <a:buChar char="❏"/>
            </a:pPr>
            <a:r>
              <a:rPr b="0" i="0" lang="tr" sz="1200" u="none" cap="none" strike="noStrike">
                <a:solidFill>
                  <a:srgbClr val="000000"/>
                </a:solidFill>
                <a:highlight>
                  <a:srgbClr val="FFFFFF"/>
                </a:highlight>
                <a:latin typeface="Times New Roman"/>
                <a:ea typeface="Times New Roman"/>
                <a:cs typeface="Times New Roman"/>
                <a:sym typeface="Times New Roman"/>
              </a:rPr>
              <a:t>Sahicilik</a:t>
            </a:r>
            <a:endParaRPr b="0" i="0" sz="1200" u="none" cap="none" strike="noStrike">
              <a:solidFill>
                <a:srgbClr val="000000"/>
              </a:solidFill>
              <a:highlight>
                <a:srgbClr val="FFFFFF"/>
              </a:highlight>
              <a:latin typeface="Times New Roman"/>
              <a:ea typeface="Times New Roman"/>
              <a:cs typeface="Times New Roman"/>
              <a:sym typeface="Times New Roman"/>
            </a:endParaRPr>
          </a:p>
          <a:p>
            <a:pPr indent="-304800" lvl="0" marL="457200" marR="0" rtl="0" algn="just">
              <a:lnSpc>
                <a:spcPct val="100000"/>
              </a:lnSpc>
              <a:spcBef>
                <a:spcPts val="0"/>
              </a:spcBef>
              <a:spcAft>
                <a:spcPts val="0"/>
              </a:spcAft>
              <a:buClr>
                <a:srgbClr val="000000"/>
              </a:buClr>
              <a:buSzPts val="1200"/>
              <a:buFont typeface="Times New Roman"/>
              <a:buChar char="❏"/>
            </a:pPr>
            <a:r>
              <a:rPr b="0" i="0" lang="tr" sz="1200" u="none" cap="none" strike="noStrike">
                <a:solidFill>
                  <a:srgbClr val="000000"/>
                </a:solidFill>
                <a:highlight>
                  <a:srgbClr val="FFFFFF"/>
                </a:highlight>
                <a:latin typeface="Times New Roman"/>
                <a:ea typeface="Times New Roman"/>
                <a:cs typeface="Times New Roman"/>
                <a:sym typeface="Times New Roman"/>
              </a:rPr>
              <a:t>Odaklılık</a:t>
            </a:r>
            <a:endParaRPr b="0" i="0" sz="800" u="none" cap="none" strike="noStrike">
              <a:solidFill>
                <a:srgbClr val="000000"/>
              </a:solidFill>
              <a:highlight>
                <a:srgbClr val="FFFFFF"/>
              </a:highlight>
              <a:latin typeface="Times New Roman"/>
              <a:ea typeface="Times New Roman"/>
              <a:cs typeface="Times New Roman"/>
              <a:sym typeface="Times New Roman"/>
            </a:endParaRPr>
          </a:p>
        </p:txBody>
      </p:sp>
      <p:sp>
        <p:nvSpPr>
          <p:cNvPr id="548" name="Google Shape;548;gf476a9f40f_3_83"/>
          <p:cNvSpPr txBox="1"/>
          <p:nvPr/>
        </p:nvSpPr>
        <p:spPr>
          <a:xfrm>
            <a:off x="2682550" y="4420975"/>
            <a:ext cx="4721400" cy="307800"/>
          </a:xfrm>
          <a:prstGeom prst="rect">
            <a:avLst/>
          </a:prstGeom>
          <a:noFill/>
          <a:ln>
            <a:noFill/>
          </a:ln>
        </p:spPr>
        <p:txBody>
          <a:bodyPr anchorCtr="0" anchor="t" bIns="91425" lIns="91425" spcFirstLastPara="1" rIns="91425" wrap="square" tIns="91425">
            <a:spAutoFit/>
          </a:bodyPr>
          <a:lstStyle/>
          <a:p>
            <a:pPr indent="360000" lvl="0" marL="0" marR="0" rtl="0" algn="r">
              <a:lnSpc>
                <a:spcPct val="100000"/>
              </a:lnSpc>
              <a:spcBef>
                <a:spcPts val="0"/>
              </a:spcBef>
              <a:spcAft>
                <a:spcPts val="0"/>
              </a:spcAft>
              <a:buClr>
                <a:srgbClr val="000000"/>
              </a:buClr>
              <a:buSzPts val="800"/>
              <a:buFont typeface="Arial"/>
              <a:buNone/>
            </a:pPr>
            <a:r>
              <a:rPr b="0" i="0" lang="tr" sz="800" u="none" cap="none" strike="noStrike">
                <a:solidFill>
                  <a:srgbClr val="000000"/>
                </a:solidFill>
                <a:highlight>
                  <a:srgbClr val="FFFFFF"/>
                </a:highlight>
                <a:latin typeface="Times New Roman"/>
                <a:ea typeface="Times New Roman"/>
                <a:cs typeface="Times New Roman"/>
                <a:sym typeface="Times New Roman"/>
              </a:rPr>
              <a:t>Kaynak : Yapay Zekâ Devrimi, Dijital Dönüşüm İşinizi Nasıl Etkileyecek , Bernard Marr, s.226</a:t>
            </a:r>
            <a:endParaRPr b="0" i="0" sz="800" u="none" cap="none" strike="noStrike">
              <a:solidFill>
                <a:srgbClr val="000000"/>
              </a:solidFill>
              <a:highlight>
                <a:srgbClr val="FFFFFF"/>
              </a:highlight>
              <a:latin typeface="Times New Roman"/>
              <a:ea typeface="Times New Roman"/>
              <a:cs typeface="Times New Roman"/>
              <a:sym typeface="Times New Roman"/>
            </a:endParaRPr>
          </a:p>
        </p:txBody>
      </p:sp>
      <p:pic>
        <p:nvPicPr>
          <p:cNvPr id="549" name="Google Shape;549;gf476a9f40f_3_83"/>
          <p:cNvPicPr preferRelativeResize="0"/>
          <p:nvPr/>
        </p:nvPicPr>
        <p:blipFill rotWithShape="1">
          <a:blip r:embed="rId4">
            <a:alphaModFix/>
          </a:blip>
          <a:srcRect b="0" l="0" r="0" t="0"/>
          <a:stretch/>
        </p:blipFill>
        <p:spPr>
          <a:xfrm>
            <a:off x="109000" y="1098775"/>
            <a:ext cx="1619800" cy="3733188"/>
          </a:xfrm>
          <a:prstGeom prst="rect">
            <a:avLst/>
          </a:prstGeom>
          <a:noFill/>
          <a:ln>
            <a:noFill/>
          </a:ln>
        </p:spPr>
      </p:pic>
      <p:pic>
        <p:nvPicPr>
          <p:cNvPr id="550" name="Google Shape;550;gf476a9f40f_3_83"/>
          <p:cNvPicPr preferRelativeResize="0"/>
          <p:nvPr/>
        </p:nvPicPr>
        <p:blipFill rotWithShape="1">
          <a:blip r:embed="rId5">
            <a:alphaModFix/>
          </a:blip>
          <a:srcRect b="0" l="0" r="0" t="0"/>
          <a:stretch/>
        </p:blipFill>
        <p:spPr>
          <a:xfrm>
            <a:off x="7403950" y="923925"/>
            <a:ext cx="1619800" cy="41362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54" name="Shape 554"/>
        <p:cNvGrpSpPr/>
        <p:nvPr/>
      </p:nvGrpSpPr>
      <p:grpSpPr>
        <a:xfrm>
          <a:off x="0" y="0"/>
          <a:ext cx="0" cy="0"/>
          <a:chOff x="0" y="0"/>
          <a:chExt cx="0" cy="0"/>
        </a:xfrm>
      </p:grpSpPr>
      <p:sp>
        <p:nvSpPr>
          <p:cNvPr id="555" name="Google Shape;555;g1595f958d28_0_84"/>
          <p:cNvSpPr txBox="1"/>
          <p:nvPr/>
        </p:nvSpPr>
        <p:spPr>
          <a:xfrm>
            <a:off x="2763300" y="2202300"/>
            <a:ext cx="33912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FF0000"/>
              </a:solidFill>
              <a:latin typeface="Arial"/>
              <a:ea typeface="Arial"/>
              <a:cs typeface="Arial"/>
              <a:sym typeface="Arial"/>
            </a:endParaRPr>
          </a:p>
        </p:txBody>
      </p:sp>
      <p:sp>
        <p:nvSpPr>
          <p:cNvPr id="556" name="Google Shape;556;g1595f958d28_0_84"/>
          <p:cNvSpPr txBox="1"/>
          <p:nvPr/>
        </p:nvSpPr>
        <p:spPr>
          <a:xfrm>
            <a:off x="3618925" y="1569450"/>
            <a:ext cx="136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Yapay Zekâ</a:t>
            </a:r>
            <a:endParaRPr b="1" i="0" sz="1600" u="none" cap="none" strike="noStrike">
              <a:solidFill>
                <a:srgbClr val="FF99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     Verisi  </a:t>
            </a:r>
            <a:endParaRPr b="1" i="0" sz="1600" u="none" cap="none" strike="noStrike">
              <a:solidFill>
                <a:srgbClr val="FF9900"/>
              </a:solidFill>
              <a:latin typeface="Arial"/>
              <a:ea typeface="Arial"/>
              <a:cs typeface="Arial"/>
              <a:sym typeface="Arial"/>
            </a:endParaRPr>
          </a:p>
        </p:txBody>
      </p:sp>
      <p:sp>
        <p:nvSpPr>
          <p:cNvPr id="557" name="Google Shape;557;g1595f958d28_0_84"/>
          <p:cNvSpPr txBox="1"/>
          <p:nvPr/>
        </p:nvSpPr>
        <p:spPr>
          <a:xfrm>
            <a:off x="3216250" y="4519325"/>
            <a:ext cx="2593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tr" sz="1400" u="none" cap="none" strike="noStrike">
                <a:solidFill>
                  <a:srgbClr val="FF9900"/>
                </a:solidFill>
                <a:latin typeface="Arial"/>
                <a:ea typeface="Arial"/>
                <a:cs typeface="Arial"/>
                <a:sym typeface="Arial"/>
              </a:rPr>
              <a:t>www.yapayzekaverisi.com</a:t>
            </a:r>
            <a:endParaRPr b="1" i="0" sz="1400" u="none" cap="none" strike="noStrike">
              <a:solidFill>
                <a:srgbClr val="FF9900"/>
              </a:solidFill>
              <a:latin typeface="Arial"/>
              <a:ea typeface="Arial"/>
              <a:cs typeface="Arial"/>
              <a:sym typeface="Arial"/>
            </a:endParaRPr>
          </a:p>
        </p:txBody>
      </p:sp>
      <p:sp>
        <p:nvSpPr>
          <p:cNvPr id="558" name="Google Shape;558;g1595f958d28_0_84"/>
          <p:cNvSpPr txBox="1"/>
          <p:nvPr/>
        </p:nvSpPr>
        <p:spPr>
          <a:xfrm>
            <a:off x="2105400" y="2999150"/>
            <a:ext cx="4707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g1595f958d28_0_84"/>
          <p:cNvSpPr txBox="1"/>
          <p:nvPr/>
        </p:nvSpPr>
        <p:spPr>
          <a:xfrm>
            <a:off x="1773350" y="2272025"/>
            <a:ext cx="53730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t/>
            </a:r>
            <a:endParaRPr b="1" i="0" sz="3000" u="none" cap="none" strike="noStrike">
              <a:solidFill>
                <a:srgbClr val="CC4125"/>
              </a:solidFill>
              <a:latin typeface="Times New Roman"/>
              <a:ea typeface="Times New Roman"/>
              <a:cs typeface="Times New Roman"/>
              <a:sym typeface="Times New Roman"/>
            </a:endParaRPr>
          </a:p>
        </p:txBody>
      </p:sp>
      <p:pic>
        <p:nvPicPr>
          <p:cNvPr id="560" name="Google Shape;560;g1595f958d28_0_84"/>
          <p:cNvPicPr preferRelativeResize="0"/>
          <p:nvPr/>
        </p:nvPicPr>
        <p:blipFill rotWithShape="1">
          <a:blip r:embed="rId4">
            <a:alphaModFix/>
          </a:blip>
          <a:srcRect b="0" l="0" r="0" t="0"/>
          <a:stretch/>
        </p:blipFill>
        <p:spPr>
          <a:xfrm>
            <a:off x="78350" y="1238500"/>
            <a:ext cx="1619800" cy="3777182"/>
          </a:xfrm>
          <a:prstGeom prst="rect">
            <a:avLst/>
          </a:prstGeom>
          <a:noFill/>
          <a:ln>
            <a:noFill/>
          </a:ln>
        </p:spPr>
      </p:pic>
      <p:pic>
        <p:nvPicPr>
          <p:cNvPr id="561" name="Google Shape;561;g1595f958d28_0_84"/>
          <p:cNvPicPr preferRelativeResize="0"/>
          <p:nvPr/>
        </p:nvPicPr>
        <p:blipFill rotWithShape="1">
          <a:blip r:embed="rId5">
            <a:alphaModFix/>
          </a:blip>
          <a:srcRect b="0" l="0" r="0" t="0"/>
          <a:stretch/>
        </p:blipFill>
        <p:spPr>
          <a:xfrm>
            <a:off x="7327550" y="785125"/>
            <a:ext cx="1729250" cy="4134400"/>
          </a:xfrm>
          <a:prstGeom prst="rect">
            <a:avLst/>
          </a:prstGeom>
          <a:noFill/>
          <a:ln>
            <a:noFill/>
          </a:ln>
        </p:spPr>
      </p:pic>
      <p:sp>
        <p:nvSpPr>
          <p:cNvPr id="562" name="Google Shape;562;g1595f958d28_0_84"/>
          <p:cNvSpPr txBox="1"/>
          <p:nvPr/>
        </p:nvSpPr>
        <p:spPr>
          <a:xfrm>
            <a:off x="1810550" y="2581488"/>
            <a:ext cx="5481000" cy="1558500"/>
          </a:xfrm>
          <a:prstGeom prst="rect">
            <a:avLst/>
          </a:prstGeom>
          <a:noFill/>
          <a:ln>
            <a:noFill/>
          </a:ln>
        </p:spPr>
        <p:txBody>
          <a:bodyPr anchorCtr="0" anchor="t" bIns="91425" lIns="91425" spcFirstLastPara="1" rIns="91425" wrap="square" tIns="91425">
            <a:spAutoFit/>
          </a:bodyPr>
          <a:lstStyle/>
          <a:p>
            <a:pPr indent="-323850" lvl="0" marL="457200" marR="0" rtl="0" algn="l">
              <a:lnSpc>
                <a:spcPct val="100000"/>
              </a:lnSpc>
              <a:spcBef>
                <a:spcPts val="0"/>
              </a:spcBef>
              <a:spcAft>
                <a:spcPts val="0"/>
              </a:spcAft>
              <a:buClr>
                <a:schemeClr val="dk1"/>
              </a:buClr>
              <a:buSzPts val="1500"/>
              <a:buFont typeface="Times New Roman"/>
              <a:buChar char="●"/>
            </a:pPr>
            <a:r>
              <a:rPr lang="tr" sz="1500">
                <a:solidFill>
                  <a:schemeClr val="dk1"/>
                </a:solidFill>
                <a:highlight>
                  <a:srgbClr val="FFFFFF"/>
                </a:highlight>
                <a:latin typeface="Times New Roman"/>
                <a:ea typeface="Times New Roman"/>
                <a:cs typeface="Times New Roman"/>
                <a:sym typeface="Times New Roman"/>
              </a:rPr>
              <a:t>Yapay zekâ tehlikeli midir?</a:t>
            </a:r>
            <a:endParaRPr sz="1500">
              <a:solidFill>
                <a:schemeClr val="dk1"/>
              </a:solidFill>
              <a:highlight>
                <a:srgbClr val="FFFFFF"/>
              </a:highlight>
              <a:latin typeface="Times New Roman"/>
              <a:ea typeface="Times New Roman"/>
              <a:cs typeface="Times New Roman"/>
              <a:sym typeface="Times New Roman"/>
            </a:endParaRPr>
          </a:p>
          <a:p>
            <a:pPr indent="-323850" lvl="0" marL="457200" marR="0" rtl="0" algn="l">
              <a:lnSpc>
                <a:spcPct val="100000"/>
              </a:lnSpc>
              <a:spcBef>
                <a:spcPts val="0"/>
              </a:spcBef>
              <a:spcAft>
                <a:spcPts val="0"/>
              </a:spcAft>
              <a:buClr>
                <a:schemeClr val="dk1"/>
              </a:buClr>
              <a:buSzPts val="1500"/>
              <a:buFont typeface="Times New Roman"/>
              <a:buChar char="●"/>
            </a:pPr>
            <a:r>
              <a:rPr lang="tr" sz="1500">
                <a:solidFill>
                  <a:schemeClr val="dk1"/>
                </a:solidFill>
                <a:highlight>
                  <a:srgbClr val="FFFFFF"/>
                </a:highlight>
                <a:latin typeface="Times New Roman"/>
                <a:ea typeface="Times New Roman"/>
                <a:cs typeface="Times New Roman"/>
                <a:sym typeface="Times New Roman"/>
              </a:rPr>
              <a:t>Yapay zekâ işimizi/mesleğimizi elimizden alır mı?</a:t>
            </a:r>
            <a:endParaRPr sz="1500">
              <a:solidFill>
                <a:schemeClr val="dk1"/>
              </a:solidFill>
              <a:highlight>
                <a:srgbClr val="FFFFFF"/>
              </a:highlight>
              <a:latin typeface="Times New Roman"/>
              <a:ea typeface="Times New Roman"/>
              <a:cs typeface="Times New Roman"/>
              <a:sym typeface="Times New Roman"/>
            </a:endParaRPr>
          </a:p>
          <a:p>
            <a:pPr indent="-323850" lvl="0" marL="457200" marR="0" rtl="0" algn="l">
              <a:lnSpc>
                <a:spcPct val="100000"/>
              </a:lnSpc>
              <a:spcBef>
                <a:spcPts val="0"/>
              </a:spcBef>
              <a:spcAft>
                <a:spcPts val="0"/>
              </a:spcAft>
              <a:buClr>
                <a:schemeClr val="dk1"/>
              </a:buClr>
              <a:buSzPts val="1500"/>
              <a:buFont typeface="Times New Roman"/>
              <a:buChar char="●"/>
            </a:pPr>
            <a:r>
              <a:rPr lang="tr" sz="1500">
                <a:solidFill>
                  <a:schemeClr val="dk1"/>
                </a:solidFill>
                <a:highlight>
                  <a:srgbClr val="FFFFFF"/>
                </a:highlight>
                <a:latin typeface="Times New Roman"/>
                <a:ea typeface="Times New Roman"/>
                <a:cs typeface="Times New Roman"/>
                <a:sym typeface="Times New Roman"/>
              </a:rPr>
              <a:t>Geleceğin mesleklerine hazır olmak için ne yapılmalı?</a:t>
            </a:r>
            <a:endParaRPr sz="1500">
              <a:solidFill>
                <a:schemeClr val="dk1"/>
              </a:solidFill>
              <a:highlight>
                <a:srgbClr val="FFFFFF"/>
              </a:highlight>
              <a:latin typeface="Times New Roman"/>
              <a:ea typeface="Times New Roman"/>
              <a:cs typeface="Times New Roman"/>
              <a:sym typeface="Times New Roman"/>
            </a:endParaRPr>
          </a:p>
          <a:p>
            <a:pPr indent="-323850" lvl="0" marL="457200" marR="0" rtl="0" algn="l">
              <a:lnSpc>
                <a:spcPct val="100000"/>
              </a:lnSpc>
              <a:spcBef>
                <a:spcPts val="0"/>
              </a:spcBef>
              <a:spcAft>
                <a:spcPts val="0"/>
              </a:spcAft>
              <a:buClr>
                <a:schemeClr val="dk1"/>
              </a:buClr>
              <a:buSzPts val="1500"/>
              <a:buFont typeface="Times New Roman"/>
              <a:buChar char="●"/>
            </a:pPr>
            <a:r>
              <a:rPr lang="tr" sz="1500">
                <a:solidFill>
                  <a:schemeClr val="dk1"/>
                </a:solidFill>
                <a:highlight>
                  <a:srgbClr val="FFFFFF"/>
                </a:highlight>
                <a:latin typeface="Times New Roman"/>
                <a:ea typeface="Times New Roman"/>
                <a:cs typeface="Times New Roman"/>
                <a:sym typeface="Times New Roman"/>
              </a:rPr>
              <a:t>Yapay zekânın duyguları olabilir mi?</a:t>
            </a:r>
            <a:endParaRPr sz="1500">
              <a:solidFill>
                <a:schemeClr val="dk1"/>
              </a:solidFill>
              <a:highlight>
                <a:srgbClr val="FFFFFF"/>
              </a:highlight>
              <a:latin typeface="Times New Roman"/>
              <a:ea typeface="Times New Roman"/>
              <a:cs typeface="Times New Roman"/>
              <a:sym typeface="Times New Roman"/>
            </a:endParaRPr>
          </a:p>
          <a:p>
            <a:pPr indent="-323850" lvl="0" marL="457200" marR="0" rtl="0" algn="l">
              <a:lnSpc>
                <a:spcPct val="100000"/>
              </a:lnSpc>
              <a:spcBef>
                <a:spcPts val="0"/>
              </a:spcBef>
              <a:spcAft>
                <a:spcPts val="0"/>
              </a:spcAft>
              <a:buClr>
                <a:schemeClr val="dk1"/>
              </a:buClr>
              <a:buSzPts val="1500"/>
              <a:buFont typeface="Times New Roman"/>
              <a:buChar char="●"/>
            </a:pPr>
            <a:r>
              <a:rPr lang="tr" sz="1500">
                <a:solidFill>
                  <a:schemeClr val="dk1"/>
                </a:solidFill>
                <a:highlight>
                  <a:srgbClr val="FFFFFF"/>
                </a:highlight>
                <a:latin typeface="Times New Roman"/>
                <a:ea typeface="Times New Roman"/>
                <a:cs typeface="Times New Roman"/>
                <a:sym typeface="Times New Roman"/>
              </a:rPr>
              <a:t>Veri bilimi ve yapay zekâ arasındaki ilişki nasıl tarif edilebilir?</a:t>
            </a:r>
            <a:endParaRPr sz="1500">
              <a:solidFill>
                <a:schemeClr val="dk1"/>
              </a:solidFill>
              <a:highlight>
                <a:srgbClr val="FFFFFF"/>
              </a:highlight>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500"/>
              <a:buFont typeface="Arial"/>
              <a:buNone/>
            </a:pPr>
            <a:r>
              <a:t/>
            </a:r>
            <a:endParaRPr b="1" i="0" sz="200" u="none" cap="none" strike="noStrike">
              <a:solidFill>
                <a:srgbClr val="CC412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CC4125"/>
              </a:solidFill>
              <a:latin typeface="Arial"/>
              <a:ea typeface="Arial"/>
              <a:cs typeface="Arial"/>
              <a:sym typeface="Arial"/>
            </a:endParaRPr>
          </a:p>
        </p:txBody>
      </p:sp>
      <p:sp>
        <p:nvSpPr>
          <p:cNvPr id="563" name="Google Shape;563;g1595f958d28_0_84"/>
          <p:cNvSpPr txBox="1"/>
          <p:nvPr/>
        </p:nvSpPr>
        <p:spPr>
          <a:xfrm>
            <a:off x="3216250" y="2131400"/>
            <a:ext cx="18042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lang="tr" sz="2400">
                <a:solidFill>
                  <a:srgbClr val="CC4125"/>
                </a:solidFill>
                <a:latin typeface="Times New Roman"/>
                <a:ea typeface="Times New Roman"/>
                <a:cs typeface="Times New Roman"/>
                <a:sym typeface="Times New Roman"/>
              </a:rPr>
              <a:t>Sizce ?</a:t>
            </a:r>
            <a:endParaRPr b="1" i="0" sz="2400" u="none" cap="none" strike="noStrike">
              <a:solidFill>
                <a:srgbClr val="CC4125"/>
              </a:solidFill>
              <a:latin typeface="Times New Roman"/>
              <a:ea typeface="Times New Roman"/>
              <a:cs typeface="Times New Roman"/>
              <a:sym typeface="Times New Roman"/>
            </a:endParaRPr>
          </a:p>
        </p:txBody>
      </p:sp>
      <p:sp>
        <p:nvSpPr>
          <p:cNvPr id="564" name="Google Shape;564;g1595f958d28_0_84"/>
          <p:cNvSpPr txBox="1"/>
          <p:nvPr/>
        </p:nvSpPr>
        <p:spPr>
          <a:xfrm>
            <a:off x="2763300" y="4029300"/>
            <a:ext cx="44856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0" i="0" lang="tr" sz="800" u="none" cap="none" strike="noStrike">
                <a:solidFill>
                  <a:srgbClr val="000000"/>
                </a:solidFill>
                <a:latin typeface="Times New Roman"/>
                <a:ea typeface="Times New Roman"/>
                <a:cs typeface="Times New Roman"/>
                <a:sym typeface="Times New Roman"/>
              </a:rPr>
              <a:t>Kaynak : </a:t>
            </a:r>
            <a:r>
              <a:rPr b="0" i="0" lang="tr" sz="800" u="none" cap="none" strike="noStrike">
                <a:solidFill>
                  <a:srgbClr val="000000"/>
                </a:solidFill>
                <a:highlight>
                  <a:srgbClr val="FFFFFF"/>
                </a:highlight>
                <a:latin typeface="Times New Roman"/>
                <a:ea typeface="Times New Roman"/>
                <a:cs typeface="Times New Roman"/>
                <a:sym typeface="Times New Roman"/>
              </a:rPr>
              <a:t>Geleceğin Meslekleri, Dijital Dönüşüm, Veri Bilimi, YapayZekâ (Ş. Özdemir, D. Kılınç)s:</a:t>
            </a:r>
            <a:r>
              <a:rPr lang="tr" sz="800">
                <a:highlight>
                  <a:srgbClr val="FFFFFF"/>
                </a:highlight>
                <a:latin typeface="Times New Roman"/>
                <a:ea typeface="Times New Roman"/>
                <a:cs typeface="Times New Roman"/>
                <a:sym typeface="Times New Roman"/>
              </a:rPr>
              <a:t>192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68" name="Shape 568"/>
        <p:cNvGrpSpPr/>
        <p:nvPr/>
      </p:nvGrpSpPr>
      <p:grpSpPr>
        <a:xfrm>
          <a:off x="0" y="0"/>
          <a:ext cx="0" cy="0"/>
          <a:chOff x="0" y="0"/>
          <a:chExt cx="0" cy="0"/>
        </a:xfrm>
      </p:grpSpPr>
      <p:sp>
        <p:nvSpPr>
          <p:cNvPr id="569" name="Google Shape;569;p13"/>
          <p:cNvSpPr txBox="1"/>
          <p:nvPr/>
        </p:nvSpPr>
        <p:spPr>
          <a:xfrm>
            <a:off x="2763300" y="2202300"/>
            <a:ext cx="33912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FF0000"/>
              </a:solidFill>
              <a:latin typeface="Arial"/>
              <a:ea typeface="Arial"/>
              <a:cs typeface="Arial"/>
              <a:sym typeface="Arial"/>
            </a:endParaRPr>
          </a:p>
        </p:txBody>
      </p:sp>
      <p:sp>
        <p:nvSpPr>
          <p:cNvPr id="570" name="Google Shape;570;p13"/>
          <p:cNvSpPr txBox="1"/>
          <p:nvPr/>
        </p:nvSpPr>
        <p:spPr>
          <a:xfrm>
            <a:off x="3618925" y="1569450"/>
            <a:ext cx="136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Yapay Zekâ</a:t>
            </a:r>
            <a:endParaRPr b="1" i="0" sz="1600" u="none" cap="none" strike="noStrike">
              <a:solidFill>
                <a:srgbClr val="FF99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     Verisi  </a:t>
            </a:r>
            <a:endParaRPr b="1" i="0" sz="1600" u="none" cap="none" strike="noStrike">
              <a:solidFill>
                <a:srgbClr val="FF9900"/>
              </a:solidFill>
              <a:latin typeface="Arial"/>
              <a:ea typeface="Arial"/>
              <a:cs typeface="Arial"/>
              <a:sym typeface="Arial"/>
            </a:endParaRPr>
          </a:p>
        </p:txBody>
      </p:sp>
      <p:sp>
        <p:nvSpPr>
          <p:cNvPr id="571" name="Google Shape;571;p13"/>
          <p:cNvSpPr txBox="1"/>
          <p:nvPr/>
        </p:nvSpPr>
        <p:spPr>
          <a:xfrm>
            <a:off x="3216250" y="4519325"/>
            <a:ext cx="2593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tr" sz="1400" u="none" cap="none" strike="noStrike">
                <a:solidFill>
                  <a:srgbClr val="FF9900"/>
                </a:solidFill>
                <a:latin typeface="Arial"/>
                <a:ea typeface="Arial"/>
                <a:cs typeface="Arial"/>
                <a:sym typeface="Arial"/>
              </a:rPr>
              <a:t>www.yapayzekaverisi.com</a:t>
            </a:r>
            <a:endParaRPr b="1" i="0" sz="1400" u="none" cap="none" strike="noStrike">
              <a:solidFill>
                <a:srgbClr val="FF9900"/>
              </a:solidFill>
              <a:latin typeface="Arial"/>
              <a:ea typeface="Arial"/>
              <a:cs typeface="Arial"/>
              <a:sym typeface="Arial"/>
            </a:endParaRPr>
          </a:p>
        </p:txBody>
      </p:sp>
      <p:sp>
        <p:nvSpPr>
          <p:cNvPr id="572" name="Google Shape;572;p13"/>
          <p:cNvSpPr txBox="1"/>
          <p:nvPr/>
        </p:nvSpPr>
        <p:spPr>
          <a:xfrm>
            <a:off x="2105400" y="2999150"/>
            <a:ext cx="4707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13"/>
          <p:cNvSpPr txBox="1"/>
          <p:nvPr/>
        </p:nvSpPr>
        <p:spPr>
          <a:xfrm>
            <a:off x="1773350" y="2272025"/>
            <a:ext cx="53730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t/>
            </a:r>
            <a:endParaRPr b="1" i="0" sz="3000" u="none" cap="none" strike="noStrike">
              <a:solidFill>
                <a:srgbClr val="CC4125"/>
              </a:solidFill>
              <a:latin typeface="Times New Roman"/>
              <a:ea typeface="Times New Roman"/>
              <a:cs typeface="Times New Roman"/>
              <a:sym typeface="Times New Roman"/>
            </a:endParaRPr>
          </a:p>
        </p:txBody>
      </p:sp>
      <p:sp>
        <p:nvSpPr>
          <p:cNvPr id="574" name="Google Shape;574;p13"/>
          <p:cNvSpPr txBox="1"/>
          <p:nvPr/>
        </p:nvSpPr>
        <p:spPr>
          <a:xfrm>
            <a:off x="2998900" y="2048550"/>
            <a:ext cx="3027900" cy="523200"/>
          </a:xfrm>
          <a:prstGeom prst="rect">
            <a:avLst/>
          </a:prstGeom>
          <a:noFill/>
          <a:ln>
            <a:noFill/>
          </a:ln>
        </p:spPr>
        <p:txBody>
          <a:bodyPr anchorCtr="0" anchor="t" bIns="91425" lIns="91425" spcFirstLastPara="1" rIns="91425" wrap="square" tIns="91425">
            <a:spAutoFit/>
          </a:bodyPr>
          <a:lstStyle/>
          <a:p>
            <a:pPr indent="457200" lvl="0" marL="0" marR="0" rtl="0" algn="l">
              <a:lnSpc>
                <a:spcPct val="100000"/>
              </a:lnSpc>
              <a:spcBef>
                <a:spcPts val="0"/>
              </a:spcBef>
              <a:spcAft>
                <a:spcPts val="0"/>
              </a:spcAft>
              <a:buClr>
                <a:srgbClr val="000000"/>
              </a:buClr>
              <a:buSzPts val="2400"/>
              <a:buFont typeface="Arial"/>
              <a:buNone/>
            </a:pPr>
            <a:r>
              <a:rPr b="1" i="0" lang="tr" sz="2200" u="none" cap="none" strike="noStrike">
                <a:solidFill>
                  <a:srgbClr val="CC4125"/>
                </a:solidFill>
                <a:latin typeface="Times New Roman"/>
                <a:ea typeface="Times New Roman"/>
                <a:cs typeface="Times New Roman"/>
                <a:sym typeface="Times New Roman"/>
              </a:rPr>
              <a:t>Kazanımlar</a:t>
            </a:r>
            <a:endParaRPr b="1" i="0" sz="800" u="none" cap="none" strike="noStrike">
              <a:solidFill>
                <a:schemeClr val="dk1"/>
              </a:solidFill>
              <a:latin typeface="Times New Roman"/>
              <a:ea typeface="Times New Roman"/>
              <a:cs typeface="Times New Roman"/>
              <a:sym typeface="Times New Roman"/>
            </a:endParaRPr>
          </a:p>
        </p:txBody>
      </p:sp>
      <p:sp>
        <p:nvSpPr>
          <p:cNvPr id="575" name="Google Shape;575;p13"/>
          <p:cNvSpPr txBox="1"/>
          <p:nvPr/>
        </p:nvSpPr>
        <p:spPr>
          <a:xfrm>
            <a:off x="2126950" y="2448925"/>
            <a:ext cx="5277000" cy="2432100"/>
          </a:xfrm>
          <a:prstGeom prst="rect">
            <a:avLst/>
          </a:prstGeom>
          <a:noFill/>
          <a:ln>
            <a:noFill/>
          </a:ln>
        </p:spPr>
        <p:txBody>
          <a:bodyPr anchorCtr="0" anchor="t" bIns="91425" lIns="91425" spcFirstLastPara="1" rIns="91425" wrap="square" tIns="91425">
            <a:spAutoFit/>
          </a:bodyPr>
          <a:lstStyle/>
          <a:p>
            <a:pPr indent="-292100" lvl="0" marL="457200" marR="0" rtl="0" algn="just">
              <a:lnSpc>
                <a:spcPct val="100000"/>
              </a:lnSpc>
              <a:spcBef>
                <a:spcPts val="0"/>
              </a:spcBef>
              <a:spcAft>
                <a:spcPts val="0"/>
              </a:spcAft>
              <a:buClr>
                <a:schemeClr val="dk1"/>
              </a:buClr>
              <a:buSzPts val="1000"/>
              <a:buFont typeface="Times New Roman"/>
              <a:buChar char="❖"/>
            </a:pPr>
            <a:r>
              <a:rPr b="0" i="0" lang="tr" sz="1000" u="none" cap="none" strike="noStrike">
                <a:solidFill>
                  <a:schemeClr val="dk1"/>
                </a:solidFill>
                <a:latin typeface="Times New Roman"/>
                <a:ea typeface="Times New Roman"/>
                <a:cs typeface="Times New Roman"/>
                <a:sym typeface="Times New Roman"/>
              </a:rPr>
              <a:t>Yapay Zekâ Nedir ?</a:t>
            </a:r>
            <a:endParaRPr b="0" i="0" sz="1000" u="none" cap="none" strike="noStrike">
              <a:solidFill>
                <a:schemeClr val="dk1"/>
              </a:solidFill>
              <a:latin typeface="Times New Roman"/>
              <a:ea typeface="Times New Roman"/>
              <a:cs typeface="Times New Roman"/>
              <a:sym typeface="Times New Roman"/>
            </a:endParaRPr>
          </a:p>
          <a:p>
            <a:pPr indent="-292100" lvl="0" marL="457200" marR="0" rtl="0" algn="just">
              <a:lnSpc>
                <a:spcPct val="100000"/>
              </a:lnSpc>
              <a:spcBef>
                <a:spcPts val="0"/>
              </a:spcBef>
              <a:spcAft>
                <a:spcPts val="0"/>
              </a:spcAft>
              <a:buClr>
                <a:schemeClr val="dk1"/>
              </a:buClr>
              <a:buSzPts val="1000"/>
              <a:buFont typeface="Times New Roman"/>
              <a:buChar char="❖"/>
            </a:pPr>
            <a:r>
              <a:rPr b="0" i="0" lang="tr" sz="1000" u="none" cap="none" strike="noStrike">
                <a:solidFill>
                  <a:schemeClr val="dk1"/>
                </a:solidFill>
                <a:latin typeface="Times New Roman"/>
                <a:ea typeface="Times New Roman"/>
                <a:cs typeface="Times New Roman"/>
                <a:sym typeface="Times New Roman"/>
              </a:rPr>
              <a:t>2023 Eğitim Vizyonu</a:t>
            </a:r>
            <a:endParaRPr b="0" i="0" sz="1000" u="none" cap="none" strike="noStrike">
              <a:solidFill>
                <a:schemeClr val="dk1"/>
              </a:solidFill>
              <a:latin typeface="Times New Roman"/>
              <a:ea typeface="Times New Roman"/>
              <a:cs typeface="Times New Roman"/>
              <a:sym typeface="Times New Roman"/>
            </a:endParaRPr>
          </a:p>
          <a:p>
            <a:pPr indent="-292100" lvl="0" marL="457200" marR="0" rtl="0" algn="just">
              <a:lnSpc>
                <a:spcPct val="100000"/>
              </a:lnSpc>
              <a:spcBef>
                <a:spcPts val="0"/>
              </a:spcBef>
              <a:spcAft>
                <a:spcPts val="0"/>
              </a:spcAft>
              <a:buClr>
                <a:schemeClr val="dk1"/>
              </a:buClr>
              <a:buSzPts val="1000"/>
              <a:buFont typeface="Times New Roman"/>
              <a:buChar char="❖"/>
            </a:pPr>
            <a:r>
              <a:rPr b="0" i="0" lang="tr" sz="1000" u="none" cap="none" strike="noStrike">
                <a:solidFill>
                  <a:schemeClr val="dk1"/>
                </a:solidFill>
                <a:latin typeface="Times New Roman"/>
                <a:ea typeface="Times New Roman"/>
                <a:cs typeface="Times New Roman"/>
                <a:sym typeface="Times New Roman"/>
              </a:rPr>
              <a:t>Yapay Zekânın İnsan Odaklı Olması</a:t>
            </a:r>
            <a:endParaRPr b="0" i="0" sz="1000" u="none" cap="none" strike="noStrike">
              <a:solidFill>
                <a:schemeClr val="dk1"/>
              </a:solidFill>
              <a:latin typeface="Times New Roman"/>
              <a:ea typeface="Times New Roman"/>
              <a:cs typeface="Times New Roman"/>
              <a:sym typeface="Times New Roman"/>
            </a:endParaRPr>
          </a:p>
          <a:p>
            <a:pPr indent="-292100" lvl="0" marL="457200" marR="0" rtl="0" algn="just">
              <a:lnSpc>
                <a:spcPct val="100000"/>
              </a:lnSpc>
              <a:spcBef>
                <a:spcPts val="0"/>
              </a:spcBef>
              <a:spcAft>
                <a:spcPts val="0"/>
              </a:spcAft>
              <a:buClr>
                <a:schemeClr val="dk1"/>
              </a:buClr>
              <a:buSzPts val="1000"/>
              <a:buFont typeface="Times New Roman"/>
              <a:buChar char="❖"/>
            </a:pPr>
            <a:r>
              <a:rPr b="0" i="0" lang="tr" sz="1000" u="none" cap="none" strike="noStrike">
                <a:solidFill>
                  <a:schemeClr val="dk1"/>
                </a:solidFill>
                <a:latin typeface="Times New Roman"/>
                <a:ea typeface="Times New Roman"/>
                <a:cs typeface="Times New Roman"/>
                <a:sym typeface="Times New Roman"/>
              </a:rPr>
              <a:t>Ulusal Yapay Zekâ Stratejisi</a:t>
            </a:r>
            <a:endParaRPr b="0" i="0" sz="1000" u="none" cap="none" strike="noStrike">
              <a:solidFill>
                <a:schemeClr val="dk1"/>
              </a:solidFill>
              <a:latin typeface="Times New Roman"/>
              <a:ea typeface="Times New Roman"/>
              <a:cs typeface="Times New Roman"/>
              <a:sym typeface="Times New Roman"/>
            </a:endParaRPr>
          </a:p>
          <a:p>
            <a:pPr indent="-292100" lvl="0" marL="457200" marR="0" rtl="0" algn="just">
              <a:lnSpc>
                <a:spcPct val="100000"/>
              </a:lnSpc>
              <a:spcBef>
                <a:spcPts val="0"/>
              </a:spcBef>
              <a:spcAft>
                <a:spcPts val="0"/>
              </a:spcAft>
              <a:buClr>
                <a:schemeClr val="dk1"/>
              </a:buClr>
              <a:buSzPts val="1000"/>
              <a:buFont typeface="Times New Roman"/>
              <a:buChar char="❖"/>
            </a:pPr>
            <a:r>
              <a:rPr b="0" i="0" lang="tr" sz="1000" u="none" cap="none" strike="noStrike">
                <a:solidFill>
                  <a:schemeClr val="dk1"/>
                </a:solidFill>
                <a:latin typeface="Times New Roman"/>
                <a:ea typeface="Times New Roman"/>
                <a:cs typeface="Times New Roman"/>
                <a:sym typeface="Times New Roman"/>
              </a:rPr>
              <a:t>Farkındalık Çalışmaları</a:t>
            </a:r>
            <a:endParaRPr b="0" i="0" sz="1000" u="none" cap="none" strike="noStrike">
              <a:solidFill>
                <a:schemeClr val="dk1"/>
              </a:solidFill>
              <a:latin typeface="Times New Roman"/>
              <a:ea typeface="Times New Roman"/>
              <a:cs typeface="Times New Roman"/>
              <a:sym typeface="Times New Roman"/>
            </a:endParaRPr>
          </a:p>
          <a:p>
            <a:pPr indent="-292100" lvl="0" marL="457200" marR="0" rtl="0" algn="just">
              <a:lnSpc>
                <a:spcPct val="100000"/>
              </a:lnSpc>
              <a:spcBef>
                <a:spcPts val="0"/>
              </a:spcBef>
              <a:spcAft>
                <a:spcPts val="0"/>
              </a:spcAft>
              <a:buClr>
                <a:schemeClr val="dk1"/>
              </a:buClr>
              <a:buSzPts val="1000"/>
              <a:buFont typeface="Times New Roman"/>
              <a:buChar char="❖"/>
            </a:pPr>
            <a:r>
              <a:rPr b="0" i="0" lang="tr" sz="1000" u="none" cap="none" strike="noStrike">
                <a:solidFill>
                  <a:schemeClr val="dk1"/>
                </a:solidFill>
                <a:latin typeface="Times New Roman"/>
                <a:ea typeface="Times New Roman"/>
                <a:cs typeface="Times New Roman"/>
                <a:sym typeface="Times New Roman"/>
              </a:rPr>
              <a:t>Yapay ZeKâ Değerleri</a:t>
            </a:r>
            <a:endParaRPr b="0" i="0" sz="1000" u="none" cap="none" strike="noStrike">
              <a:solidFill>
                <a:schemeClr val="dk1"/>
              </a:solidFill>
              <a:latin typeface="Times New Roman"/>
              <a:ea typeface="Times New Roman"/>
              <a:cs typeface="Times New Roman"/>
              <a:sym typeface="Times New Roman"/>
            </a:endParaRPr>
          </a:p>
          <a:p>
            <a:pPr indent="-292100" lvl="0" marL="457200" marR="0" rtl="0" algn="just">
              <a:lnSpc>
                <a:spcPct val="100000"/>
              </a:lnSpc>
              <a:spcBef>
                <a:spcPts val="0"/>
              </a:spcBef>
              <a:spcAft>
                <a:spcPts val="0"/>
              </a:spcAft>
              <a:buClr>
                <a:schemeClr val="dk1"/>
              </a:buClr>
              <a:buSzPts val="1000"/>
              <a:buFont typeface="Times New Roman"/>
              <a:buChar char="❖"/>
            </a:pPr>
            <a:r>
              <a:rPr b="0" i="0" lang="tr" sz="1000" u="none" cap="none" strike="noStrike">
                <a:solidFill>
                  <a:schemeClr val="dk1"/>
                </a:solidFill>
                <a:latin typeface="Times New Roman"/>
                <a:ea typeface="Times New Roman"/>
                <a:cs typeface="Times New Roman"/>
                <a:sym typeface="Times New Roman"/>
              </a:rPr>
              <a:t>Ulusal Yapay Zekâ Stratejik Öncelik, Amaç ve Tedbirler</a:t>
            </a:r>
            <a:endParaRPr b="0" i="0" sz="1000" u="none" cap="none" strike="noStrike">
              <a:solidFill>
                <a:schemeClr val="dk1"/>
              </a:solidFill>
              <a:latin typeface="Times New Roman"/>
              <a:ea typeface="Times New Roman"/>
              <a:cs typeface="Times New Roman"/>
              <a:sym typeface="Times New Roman"/>
            </a:endParaRPr>
          </a:p>
          <a:p>
            <a:pPr indent="-292100" lvl="0" marL="457200" marR="0" rtl="0" algn="just">
              <a:lnSpc>
                <a:spcPct val="100000"/>
              </a:lnSpc>
              <a:spcBef>
                <a:spcPts val="0"/>
              </a:spcBef>
              <a:spcAft>
                <a:spcPts val="0"/>
              </a:spcAft>
              <a:buClr>
                <a:schemeClr val="dk1"/>
              </a:buClr>
              <a:buSzPts val="1000"/>
              <a:buFont typeface="Times New Roman"/>
              <a:buChar char="❖"/>
            </a:pPr>
            <a:r>
              <a:rPr b="0" i="0" lang="tr" sz="1000" u="none" cap="none" strike="noStrike">
                <a:solidFill>
                  <a:schemeClr val="dk1"/>
                </a:solidFill>
                <a:latin typeface="Times New Roman"/>
                <a:ea typeface="Times New Roman"/>
                <a:cs typeface="Times New Roman"/>
                <a:sym typeface="Times New Roman"/>
              </a:rPr>
              <a:t>Yapay Zekânın Dünyadaki Durumu</a:t>
            </a:r>
            <a:endParaRPr b="0" i="0" sz="1000" u="none" cap="none" strike="noStrike">
              <a:solidFill>
                <a:schemeClr val="dk1"/>
              </a:solidFill>
              <a:latin typeface="Times New Roman"/>
              <a:ea typeface="Times New Roman"/>
              <a:cs typeface="Times New Roman"/>
              <a:sym typeface="Times New Roman"/>
            </a:endParaRPr>
          </a:p>
          <a:p>
            <a:pPr indent="-292100" lvl="0" marL="457200" marR="0" rtl="0" algn="just">
              <a:lnSpc>
                <a:spcPct val="100000"/>
              </a:lnSpc>
              <a:spcBef>
                <a:spcPts val="0"/>
              </a:spcBef>
              <a:spcAft>
                <a:spcPts val="0"/>
              </a:spcAft>
              <a:buClr>
                <a:schemeClr val="dk1"/>
              </a:buClr>
              <a:buSzPts val="1000"/>
              <a:buFont typeface="Times New Roman"/>
              <a:buChar char="❖"/>
            </a:pPr>
            <a:r>
              <a:rPr b="0" i="0" lang="tr" sz="1000" u="none" cap="none" strike="noStrike">
                <a:solidFill>
                  <a:schemeClr val="dk1"/>
                </a:solidFill>
                <a:latin typeface="Times New Roman"/>
                <a:ea typeface="Times New Roman"/>
                <a:cs typeface="Times New Roman"/>
                <a:sym typeface="Times New Roman"/>
              </a:rPr>
              <a:t>YZ Stratejinin Yayımlayan Ülkelerin Ortak Hedefleri</a:t>
            </a:r>
            <a:endParaRPr b="0" i="0" sz="1000" u="none" cap="none" strike="noStrike">
              <a:solidFill>
                <a:schemeClr val="dk1"/>
              </a:solidFill>
              <a:latin typeface="Times New Roman"/>
              <a:ea typeface="Times New Roman"/>
              <a:cs typeface="Times New Roman"/>
              <a:sym typeface="Times New Roman"/>
            </a:endParaRPr>
          </a:p>
          <a:p>
            <a:pPr indent="-292100" lvl="0" marL="457200" marR="0" rtl="0" algn="just">
              <a:lnSpc>
                <a:spcPct val="100000"/>
              </a:lnSpc>
              <a:spcBef>
                <a:spcPts val="0"/>
              </a:spcBef>
              <a:spcAft>
                <a:spcPts val="0"/>
              </a:spcAft>
              <a:buClr>
                <a:schemeClr val="dk1"/>
              </a:buClr>
              <a:buSzPts val="1000"/>
              <a:buFont typeface="Times New Roman"/>
              <a:buChar char="❖"/>
            </a:pPr>
            <a:r>
              <a:rPr b="0" i="0" lang="tr" sz="1000" u="none" cap="none" strike="noStrike">
                <a:solidFill>
                  <a:schemeClr val="dk1"/>
                </a:solidFill>
                <a:latin typeface="Times New Roman"/>
                <a:ea typeface="Times New Roman"/>
                <a:cs typeface="Times New Roman"/>
                <a:sym typeface="Times New Roman"/>
              </a:rPr>
              <a:t>2025 Yılında Ulaşılması Öngörülen Üst Seviye Hedefler</a:t>
            </a:r>
            <a:endParaRPr b="0" i="0" sz="1000" u="none" cap="none" strike="noStrike">
              <a:solidFill>
                <a:schemeClr val="dk1"/>
              </a:solidFill>
              <a:latin typeface="Times New Roman"/>
              <a:ea typeface="Times New Roman"/>
              <a:cs typeface="Times New Roman"/>
              <a:sym typeface="Times New Roman"/>
            </a:endParaRPr>
          </a:p>
          <a:p>
            <a:pPr indent="-292100" lvl="0" marL="457200" marR="0" rtl="0" algn="just">
              <a:lnSpc>
                <a:spcPct val="100000"/>
              </a:lnSpc>
              <a:spcBef>
                <a:spcPts val="0"/>
              </a:spcBef>
              <a:spcAft>
                <a:spcPts val="0"/>
              </a:spcAft>
              <a:buClr>
                <a:schemeClr val="dk1"/>
              </a:buClr>
              <a:buSzPts val="1000"/>
              <a:buFont typeface="Times New Roman"/>
              <a:buChar char="❖"/>
            </a:pPr>
            <a:r>
              <a:rPr b="0" i="0" lang="tr" sz="1000" u="none" cap="none" strike="noStrike">
                <a:solidFill>
                  <a:schemeClr val="dk1"/>
                </a:solidFill>
                <a:latin typeface="Times New Roman"/>
                <a:ea typeface="Times New Roman"/>
                <a:cs typeface="Times New Roman"/>
                <a:sym typeface="Times New Roman"/>
              </a:rPr>
              <a:t>Yapay Zekâ Devrimi ve Liderlik</a:t>
            </a:r>
            <a:endParaRPr b="0" i="0" sz="1000" u="none" cap="none" strike="noStrike">
              <a:solidFill>
                <a:schemeClr val="dk1"/>
              </a:solidFill>
              <a:latin typeface="Times New Roman"/>
              <a:ea typeface="Times New Roman"/>
              <a:cs typeface="Times New Roman"/>
              <a:sym typeface="Times New Roman"/>
            </a:endParaRPr>
          </a:p>
          <a:p>
            <a:pPr indent="-292100" lvl="0" marL="457200" marR="0" rtl="0" algn="just">
              <a:lnSpc>
                <a:spcPct val="100000"/>
              </a:lnSpc>
              <a:spcBef>
                <a:spcPts val="0"/>
              </a:spcBef>
              <a:spcAft>
                <a:spcPts val="0"/>
              </a:spcAft>
              <a:buClr>
                <a:schemeClr val="dk1"/>
              </a:buClr>
              <a:buSzPts val="1000"/>
              <a:buFont typeface="Times New Roman"/>
              <a:buChar char="❖"/>
            </a:pPr>
            <a:r>
              <a:rPr b="0" i="0" lang="tr" sz="1000" u="none" cap="none" strike="noStrike">
                <a:solidFill>
                  <a:schemeClr val="dk1"/>
                </a:solidFill>
                <a:latin typeface="Times New Roman"/>
                <a:ea typeface="Times New Roman"/>
                <a:cs typeface="Times New Roman"/>
                <a:sym typeface="Times New Roman"/>
              </a:rPr>
              <a:t>Geleceğin Başarılı Liderlerinin Becerileri</a:t>
            </a:r>
            <a:endParaRPr b="0" i="0" sz="10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Times New Roman"/>
              <a:ea typeface="Times New Roman"/>
              <a:cs typeface="Times New Roman"/>
              <a:sym typeface="Times New Roman"/>
            </a:endParaRPr>
          </a:p>
        </p:txBody>
      </p:sp>
      <p:pic>
        <p:nvPicPr>
          <p:cNvPr id="576" name="Google Shape;576;p13"/>
          <p:cNvPicPr preferRelativeResize="0"/>
          <p:nvPr/>
        </p:nvPicPr>
        <p:blipFill rotWithShape="1">
          <a:blip r:embed="rId4">
            <a:alphaModFix/>
          </a:blip>
          <a:srcRect b="0" l="0" r="0" t="0"/>
          <a:stretch/>
        </p:blipFill>
        <p:spPr>
          <a:xfrm>
            <a:off x="78350" y="1238500"/>
            <a:ext cx="1619800" cy="3777182"/>
          </a:xfrm>
          <a:prstGeom prst="rect">
            <a:avLst/>
          </a:prstGeom>
          <a:noFill/>
          <a:ln>
            <a:noFill/>
          </a:ln>
        </p:spPr>
      </p:pic>
      <p:pic>
        <p:nvPicPr>
          <p:cNvPr id="577" name="Google Shape;577;p13"/>
          <p:cNvPicPr preferRelativeResize="0"/>
          <p:nvPr/>
        </p:nvPicPr>
        <p:blipFill rotWithShape="1">
          <a:blip r:embed="rId5">
            <a:alphaModFix/>
          </a:blip>
          <a:srcRect b="0" l="0" r="0" t="0"/>
          <a:stretch/>
        </p:blipFill>
        <p:spPr>
          <a:xfrm>
            <a:off x="7403950" y="923925"/>
            <a:ext cx="1619800" cy="41362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1" name="Shape 581"/>
        <p:cNvGrpSpPr/>
        <p:nvPr/>
      </p:nvGrpSpPr>
      <p:grpSpPr>
        <a:xfrm>
          <a:off x="0" y="0"/>
          <a:ext cx="0" cy="0"/>
          <a:chOff x="0" y="0"/>
          <a:chExt cx="0" cy="0"/>
        </a:xfrm>
      </p:grpSpPr>
      <p:sp>
        <p:nvSpPr>
          <p:cNvPr id="582" name="Google Shape;582;gf476a9f40f_3_225"/>
          <p:cNvSpPr txBox="1"/>
          <p:nvPr/>
        </p:nvSpPr>
        <p:spPr>
          <a:xfrm>
            <a:off x="2763300" y="2202300"/>
            <a:ext cx="33912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FF0000"/>
              </a:solidFill>
              <a:latin typeface="Arial"/>
              <a:ea typeface="Arial"/>
              <a:cs typeface="Arial"/>
              <a:sym typeface="Arial"/>
            </a:endParaRPr>
          </a:p>
        </p:txBody>
      </p:sp>
      <p:sp>
        <p:nvSpPr>
          <p:cNvPr id="583" name="Google Shape;583;gf476a9f40f_3_225"/>
          <p:cNvSpPr txBox="1"/>
          <p:nvPr/>
        </p:nvSpPr>
        <p:spPr>
          <a:xfrm>
            <a:off x="3618925" y="1569450"/>
            <a:ext cx="136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Yapay Zekâ</a:t>
            </a:r>
            <a:endParaRPr b="1" i="0" sz="1600" u="none" cap="none" strike="noStrike">
              <a:solidFill>
                <a:srgbClr val="FF99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     Verisi  </a:t>
            </a:r>
            <a:endParaRPr b="1" i="0" sz="1600" u="none" cap="none" strike="noStrike">
              <a:solidFill>
                <a:srgbClr val="FF9900"/>
              </a:solidFill>
              <a:latin typeface="Arial"/>
              <a:ea typeface="Arial"/>
              <a:cs typeface="Arial"/>
              <a:sym typeface="Arial"/>
            </a:endParaRPr>
          </a:p>
        </p:txBody>
      </p:sp>
      <p:sp>
        <p:nvSpPr>
          <p:cNvPr id="584" name="Google Shape;584;gf476a9f40f_3_225"/>
          <p:cNvSpPr txBox="1"/>
          <p:nvPr/>
        </p:nvSpPr>
        <p:spPr>
          <a:xfrm>
            <a:off x="3216250" y="4519325"/>
            <a:ext cx="2593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tr" sz="1400" u="none" cap="none" strike="noStrike">
                <a:solidFill>
                  <a:srgbClr val="FF9900"/>
                </a:solidFill>
                <a:latin typeface="Arial"/>
                <a:ea typeface="Arial"/>
                <a:cs typeface="Arial"/>
                <a:sym typeface="Arial"/>
              </a:rPr>
              <a:t>www.yapayzekaverisi.com</a:t>
            </a:r>
            <a:endParaRPr b="1" i="0" sz="1400" u="none" cap="none" strike="noStrike">
              <a:solidFill>
                <a:srgbClr val="FF9900"/>
              </a:solidFill>
              <a:latin typeface="Arial"/>
              <a:ea typeface="Arial"/>
              <a:cs typeface="Arial"/>
              <a:sym typeface="Arial"/>
            </a:endParaRPr>
          </a:p>
        </p:txBody>
      </p:sp>
      <p:sp>
        <p:nvSpPr>
          <p:cNvPr id="585" name="Google Shape;585;gf476a9f40f_3_225"/>
          <p:cNvSpPr txBox="1"/>
          <p:nvPr/>
        </p:nvSpPr>
        <p:spPr>
          <a:xfrm>
            <a:off x="2105400" y="2999150"/>
            <a:ext cx="4707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gf476a9f40f_3_225"/>
          <p:cNvSpPr txBox="1"/>
          <p:nvPr/>
        </p:nvSpPr>
        <p:spPr>
          <a:xfrm>
            <a:off x="1773350" y="2272025"/>
            <a:ext cx="53730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t/>
            </a:r>
            <a:endParaRPr b="1" i="0" sz="3000" u="none" cap="none" strike="noStrike">
              <a:solidFill>
                <a:srgbClr val="CC4125"/>
              </a:solidFill>
              <a:latin typeface="Times New Roman"/>
              <a:ea typeface="Times New Roman"/>
              <a:cs typeface="Times New Roman"/>
              <a:sym typeface="Times New Roman"/>
            </a:endParaRPr>
          </a:p>
        </p:txBody>
      </p:sp>
      <p:pic>
        <p:nvPicPr>
          <p:cNvPr id="587" name="Google Shape;587;gf476a9f40f_3_225"/>
          <p:cNvPicPr preferRelativeResize="0"/>
          <p:nvPr/>
        </p:nvPicPr>
        <p:blipFill rotWithShape="1">
          <a:blip r:embed="rId4">
            <a:alphaModFix/>
          </a:blip>
          <a:srcRect b="0" l="0" r="0" t="0"/>
          <a:stretch/>
        </p:blipFill>
        <p:spPr>
          <a:xfrm>
            <a:off x="7403950" y="923925"/>
            <a:ext cx="1619800" cy="4136275"/>
          </a:xfrm>
          <a:prstGeom prst="rect">
            <a:avLst/>
          </a:prstGeom>
          <a:noFill/>
          <a:ln>
            <a:noFill/>
          </a:ln>
        </p:spPr>
      </p:pic>
      <p:sp>
        <p:nvSpPr>
          <p:cNvPr id="588" name="Google Shape;588;gf476a9f40f_3_225"/>
          <p:cNvSpPr txBox="1"/>
          <p:nvPr/>
        </p:nvSpPr>
        <p:spPr>
          <a:xfrm>
            <a:off x="1636150" y="2290025"/>
            <a:ext cx="5820600" cy="1785600"/>
          </a:xfrm>
          <a:prstGeom prst="rect">
            <a:avLst/>
          </a:prstGeom>
          <a:noFill/>
          <a:ln>
            <a:noFill/>
          </a:ln>
        </p:spPr>
        <p:txBody>
          <a:bodyPr anchorCtr="0" anchor="t" bIns="91425" lIns="91425" spcFirstLastPara="1" rIns="91425" wrap="square" tIns="91425">
            <a:spAutoFit/>
          </a:bodyPr>
          <a:lstStyle/>
          <a:p>
            <a:pPr indent="457200" lvl="0" marL="914400" marR="0" rtl="0" algn="l">
              <a:lnSpc>
                <a:spcPct val="100000"/>
              </a:lnSpc>
              <a:spcBef>
                <a:spcPts val="0"/>
              </a:spcBef>
              <a:spcAft>
                <a:spcPts val="0"/>
              </a:spcAft>
              <a:buClr>
                <a:srgbClr val="000000"/>
              </a:buClr>
              <a:buSzPts val="3400"/>
              <a:buFont typeface="Arial"/>
              <a:buNone/>
            </a:pPr>
            <a:r>
              <a:rPr b="1" i="0" lang="tr" sz="3400" u="none" cap="none" strike="noStrike">
                <a:solidFill>
                  <a:srgbClr val="CC4125"/>
                </a:solidFill>
                <a:latin typeface="Times New Roman"/>
                <a:ea typeface="Times New Roman"/>
                <a:cs typeface="Times New Roman"/>
                <a:sym typeface="Times New Roman"/>
              </a:rPr>
              <a:t>Çalışmamızda;</a:t>
            </a:r>
            <a:endParaRPr b="1" i="0" sz="3400" u="none" cap="none" strike="noStrike">
              <a:solidFill>
                <a:srgbClr val="CC4125"/>
              </a:solidFill>
              <a:latin typeface="Times New Roman"/>
              <a:ea typeface="Times New Roman"/>
              <a:cs typeface="Times New Roman"/>
              <a:sym typeface="Times New Roman"/>
            </a:endParaRPr>
          </a:p>
          <a:p>
            <a:pPr indent="457200" lvl="0" marL="914400" marR="0" rtl="0" algn="l">
              <a:lnSpc>
                <a:spcPct val="100000"/>
              </a:lnSpc>
              <a:spcBef>
                <a:spcPts val="0"/>
              </a:spcBef>
              <a:spcAft>
                <a:spcPts val="0"/>
              </a:spcAft>
              <a:buClr>
                <a:srgbClr val="000000"/>
              </a:buClr>
              <a:buSzPts val="3400"/>
              <a:buFont typeface="Arial"/>
              <a:buNone/>
            </a:pPr>
            <a:r>
              <a:t/>
            </a:r>
            <a:endParaRPr b="1" i="0" sz="1000" u="none" cap="none" strike="noStrike">
              <a:solidFill>
                <a:srgbClr val="CC4125"/>
              </a:solidFill>
              <a:latin typeface="Times New Roman"/>
              <a:ea typeface="Times New Roman"/>
              <a:cs typeface="Times New Roman"/>
              <a:sym typeface="Times New Roman"/>
            </a:endParaRPr>
          </a:p>
          <a:p>
            <a:pPr indent="457200" lvl="0" marL="0" marR="0" rtl="0" algn="just">
              <a:lnSpc>
                <a:spcPct val="100000"/>
              </a:lnSpc>
              <a:spcBef>
                <a:spcPts val="0"/>
              </a:spcBef>
              <a:spcAft>
                <a:spcPts val="0"/>
              </a:spcAft>
              <a:buClr>
                <a:srgbClr val="000000"/>
              </a:buClr>
              <a:buSzPts val="2400"/>
              <a:buFont typeface="Arial"/>
              <a:buNone/>
            </a:pPr>
            <a:r>
              <a:rPr b="1" i="0" lang="tr" sz="2000" u="none" cap="none" strike="noStrike">
                <a:solidFill>
                  <a:srgbClr val="CC4125"/>
                </a:solidFill>
                <a:latin typeface="Times New Roman"/>
                <a:ea typeface="Times New Roman"/>
                <a:cs typeface="Times New Roman"/>
                <a:sym typeface="Times New Roman"/>
              </a:rPr>
              <a:t>Yapay Zekâ</a:t>
            </a:r>
            <a:r>
              <a:rPr b="1" i="0" lang="tr" sz="2000" u="none" cap="none" strike="noStrike">
                <a:solidFill>
                  <a:schemeClr val="dk1"/>
                </a:solidFill>
                <a:latin typeface="Times New Roman"/>
                <a:ea typeface="Times New Roman"/>
                <a:cs typeface="Times New Roman"/>
                <a:sym typeface="Times New Roman"/>
              </a:rPr>
              <a:t> alanında </a:t>
            </a:r>
            <a:r>
              <a:rPr b="1" i="0" lang="tr" sz="2000" u="none" cap="none" strike="noStrike">
                <a:solidFill>
                  <a:srgbClr val="CC4125"/>
                </a:solidFill>
                <a:latin typeface="Times New Roman"/>
                <a:ea typeface="Times New Roman"/>
                <a:cs typeface="Times New Roman"/>
                <a:sym typeface="Times New Roman"/>
              </a:rPr>
              <a:t>kaliteli içerik</a:t>
            </a:r>
            <a:r>
              <a:rPr b="1" i="0" lang="tr" sz="2000" u="none" cap="none" strike="noStrike">
                <a:solidFill>
                  <a:schemeClr val="dk1"/>
                </a:solidFill>
                <a:latin typeface="Times New Roman"/>
                <a:ea typeface="Times New Roman"/>
                <a:cs typeface="Times New Roman"/>
                <a:sym typeface="Times New Roman"/>
              </a:rPr>
              <a:t> üretmeyi </a:t>
            </a:r>
            <a:r>
              <a:rPr b="1" i="0" lang="tr" sz="2000" u="none" cap="none" strike="noStrike">
                <a:solidFill>
                  <a:srgbClr val="CC4125"/>
                </a:solidFill>
                <a:latin typeface="Times New Roman"/>
                <a:ea typeface="Times New Roman"/>
                <a:cs typeface="Times New Roman"/>
                <a:sym typeface="Times New Roman"/>
              </a:rPr>
              <a:t>ilke</a:t>
            </a:r>
            <a:r>
              <a:rPr b="1" i="0" lang="tr" sz="2000" u="none" cap="none" strike="noStrike">
                <a:solidFill>
                  <a:schemeClr val="dk1"/>
                </a:solidFill>
                <a:latin typeface="Times New Roman"/>
                <a:ea typeface="Times New Roman"/>
                <a:cs typeface="Times New Roman"/>
                <a:sym typeface="Times New Roman"/>
              </a:rPr>
              <a:t> edinerek </a:t>
            </a:r>
            <a:r>
              <a:rPr b="1" i="0" lang="tr" sz="2000" u="none" cap="none" strike="noStrike">
                <a:solidFill>
                  <a:srgbClr val="CC4125"/>
                </a:solidFill>
                <a:latin typeface="Times New Roman"/>
                <a:ea typeface="Times New Roman"/>
                <a:cs typeface="Times New Roman"/>
                <a:sym typeface="Times New Roman"/>
              </a:rPr>
              <a:t>7’den 70’e </a:t>
            </a:r>
            <a:r>
              <a:rPr b="1" i="0" lang="tr" sz="2000" u="none" cap="none" strike="noStrike">
                <a:solidFill>
                  <a:schemeClr val="dk1"/>
                </a:solidFill>
                <a:latin typeface="Times New Roman"/>
                <a:ea typeface="Times New Roman"/>
                <a:cs typeface="Times New Roman"/>
                <a:sym typeface="Times New Roman"/>
              </a:rPr>
              <a:t>herkesin </a:t>
            </a:r>
            <a:r>
              <a:rPr b="1" i="0" lang="tr" sz="2000" u="none" cap="none" strike="noStrike">
                <a:solidFill>
                  <a:srgbClr val="CC4125"/>
                </a:solidFill>
                <a:latin typeface="Times New Roman"/>
                <a:ea typeface="Times New Roman"/>
                <a:cs typeface="Times New Roman"/>
                <a:sym typeface="Times New Roman"/>
              </a:rPr>
              <a:t>yapay zekâ </a:t>
            </a:r>
            <a:r>
              <a:rPr b="1" i="0" lang="tr" sz="2000" u="none" cap="none" strike="noStrike">
                <a:solidFill>
                  <a:schemeClr val="dk1"/>
                </a:solidFill>
                <a:latin typeface="Times New Roman"/>
                <a:ea typeface="Times New Roman"/>
                <a:cs typeface="Times New Roman"/>
                <a:sym typeface="Times New Roman"/>
              </a:rPr>
              <a:t>farkındalığının </a:t>
            </a:r>
            <a:r>
              <a:rPr b="1" i="0" lang="tr" sz="2000" u="none" cap="none" strike="noStrike">
                <a:solidFill>
                  <a:srgbClr val="CC4125"/>
                </a:solidFill>
                <a:latin typeface="Times New Roman"/>
                <a:ea typeface="Times New Roman"/>
                <a:cs typeface="Times New Roman"/>
                <a:sym typeface="Times New Roman"/>
              </a:rPr>
              <a:t>artırılması hedeflenmektedir</a:t>
            </a:r>
            <a:r>
              <a:rPr b="1" i="0" lang="tr" sz="2000" u="none" cap="none" strike="noStrike">
                <a:solidFill>
                  <a:schemeClr val="dk1"/>
                </a:solidFill>
                <a:latin typeface="Times New Roman"/>
                <a:ea typeface="Times New Roman"/>
                <a:cs typeface="Times New Roman"/>
                <a:sym typeface="Times New Roman"/>
              </a:rPr>
              <a:t>. </a:t>
            </a:r>
            <a:endParaRPr b="1" i="0" sz="2000" u="none" cap="none" strike="noStrike">
              <a:solidFill>
                <a:schemeClr val="dk1"/>
              </a:solidFill>
              <a:latin typeface="Times New Roman"/>
              <a:ea typeface="Times New Roman"/>
              <a:cs typeface="Times New Roman"/>
              <a:sym typeface="Times New Roman"/>
            </a:endParaRPr>
          </a:p>
        </p:txBody>
      </p:sp>
      <p:pic>
        <p:nvPicPr>
          <p:cNvPr id="589" name="Google Shape;589;gf476a9f40f_3_225"/>
          <p:cNvPicPr preferRelativeResize="0"/>
          <p:nvPr/>
        </p:nvPicPr>
        <p:blipFill rotWithShape="1">
          <a:blip r:embed="rId5">
            <a:alphaModFix/>
          </a:blip>
          <a:srcRect b="0" l="0" r="0" t="0"/>
          <a:stretch/>
        </p:blipFill>
        <p:spPr>
          <a:xfrm>
            <a:off x="109000" y="1098775"/>
            <a:ext cx="1619800" cy="3733188"/>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3" name="Shape 593"/>
        <p:cNvGrpSpPr/>
        <p:nvPr/>
      </p:nvGrpSpPr>
      <p:grpSpPr>
        <a:xfrm>
          <a:off x="0" y="0"/>
          <a:ext cx="0" cy="0"/>
          <a:chOff x="0" y="0"/>
          <a:chExt cx="0" cy="0"/>
        </a:xfrm>
      </p:grpSpPr>
      <p:sp>
        <p:nvSpPr>
          <p:cNvPr id="594" name="Google Shape;594;g138400d35c5_0_0"/>
          <p:cNvSpPr txBox="1"/>
          <p:nvPr/>
        </p:nvSpPr>
        <p:spPr>
          <a:xfrm>
            <a:off x="3574525" y="1525050"/>
            <a:ext cx="136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Yapay Zekâ</a:t>
            </a:r>
            <a:endParaRPr b="1" i="0" sz="1600" u="none" cap="none" strike="noStrike">
              <a:solidFill>
                <a:srgbClr val="FF99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     Verisi  </a:t>
            </a:r>
            <a:endParaRPr b="1" i="0" sz="1600" u="none" cap="none" strike="noStrike">
              <a:solidFill>
                <a:srgbClr val="FF9900"/>
              </a:solidFill>
              <a:latin typeface="Arial"/>
              <a:ea typeface="Arial"/>
              <a:cs typeface="Arial"/>
              <a:sym typeface="Arial"/>
            </a:endParaRPr>
          </a:p>
        </p:txBody>
      </p:sp>
      <p:sp>
        <p:nvSpPr>
          <p:cNvPr id="595" name="Google Shape;595;g138400d35c5_0_0"/>
          <p:cNvSpPr txBox="1"/>
          <p:nvPr/>
        </p:nvSpPr>
        <p:spPr>
          <a:xfrm>
            <a:off x="3216250" y="4519325"/>
            <a:ext cx="2593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tr" sz="1400" u="none" cap="none" strike="noStrike">
                <a:solidFill>
                  <a:srgbClr val="FF9900"/>
                </a:solidFill>
                <a:latin typeface="Arial"/>
                <a:ea typeface="Arial"/>
                <a:cs typeface="Arial"/>
                <a:sym typeface="Arial"/>
              </a:rPr>
              <a:t>www.yapayzekaverisi.com</a:t>
            </a:r>
            <a:endParaRPr b="1" i="0" sz="1400" u="none" cap="none" strike="noStrike">
              <a:solidFill>
                <a:srgbClr val="FF9900"/>
              </a:solidFill>
              <a:latin typeface="Arial"/>
              <a:ea typeface="Arial"/>
              <a:cs typeface="Arial"/>
              <a:sym typeface="Arial"/>
            </a:endParaRPr>
          </a:p>
        </p:txBody>
      </p:sp>
      <p:sp>
        <p:nvSpPr>
          <p:cNvPr id="596" name="Google Shape;596;g138400d35c5_0_0"/>
          <p:cNvSpPr txBox="1"/>
          <p:nvPr/>
        </p:nvSpPr>
        <p:spPr>
          <a:xfrm>
            <a:off x="3110425" y="2242425"/>
            <a:ext cx="2212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980000"/>
              </a:solidFill>
              <a:latin typeface="Arial"/>
              <a:ea typeface="Arial"/>
              <a:cs typeface="Arial"/>
              <a:sym typeface="Arial"/>
            </a:endParaRPr>
          </a:p>
        </p:txBody>
      </p:sp>
      <p:sp>
        <p:nvSpPr>
          <p:cNvPr id="597" name="Google Shape;597;g138400d35c5_0_0"/>
          <p:cNvSpPr txBox="1"/>
          <p:nvPr/>
        </p:nvSpPr>
        <p:spPr>
          <a:xfrm>
            <a:off x="1698150" y="2991300"/>
            <a:ext cx="5777400" cy="400200"/>
          </a:xfrm>
          <a:prstGeom prst="rect">
            <a:avLst/>
          </a:prstGeom>
          <a:noFill/>
          <a:ln>
            <a:noFill/>
          </a:ln>
        </p:spPr>
        <p:txBody>
          <a:bodyPr anchorCtr="0" anchor="t" bIns="91425" lIns="91425" spcFirstLastPara="1" rIns="91425" wrap="square" tIns="91425">
            <a:spAutoFit/>
          </a:bodyPr>
          <a:lstStyle/>
          <a:p>
            <a:pPr indent="540000" lvl="0" marL="0" marR="0" rtl="0" algn="just">
              <a:lnSpc>
                <a:spcPct val="100000"/>
              </a:lnSpc>
              <a:spcBef>
                <a:spcPts val="0"/>
              </a:spcBef>
              <a:spcAft>
                <a:spcPts val="0"/>
              </a:spcAft>
              <a:buClr>
                <a:srgbClr val="000000"/>
              </a:buClr>
              <a:buSzPts val="1200"/>
              <a:buFont typeface="Arial"/>
              <a:buNone/>
            </a:pPr>
            <a:r>
              <a:t/>
            </a:r>
            <a:endParaRPr b="0" i="0" sz="1400" u="none" cap="none" strike="noStrike">
              <a:solidFill>
                <a:schemeClr val="dk1"/>
              </a:solidFill>
              <a:highlight>
                <a:srgbClr val="FFFFFF"/>
              </a:highlight>
              <a:latin typeface="Times New Roman"/>
              <a:ea typeface="Times New Roman"/>
              <a:cs typeface="Times New Roman"/>
              <a:sym typeface="Times New Roman"/>
            </a:endParaRPr>
          </a:p>
        </p:txBody>
      </p:sp>
      <p:sp>
        <p:nvSpPr>
          <p:cNvPr id="598" name="Google Shape;598;g138400d35c5_0_0"/>
          <p:cNvSpPr txBox="1"/>
          <p:nvPr/>
        </p:nvSpPr>
        <p:spPr>
          <a:xfrm>
            <a:off x="1613800" y="2202150"/>
            <a:ext cx="5790300" cy="1908600"/>
          </a:xfrm>
          <a:prstGeom prst="rect">
            <a:avLst/>
          </a:prstGeom>
          <a:noFill/>
          <a:ln>
            <a:noFill/>
          </a:ln>
        </p:spPr>
        <p:txBody>
          <a:bodyPr anchorCtr="0" anchor="t" bIns="91425" lIns="91425" spcFirstLastPara="1" rIns="91425" wrap="square" tIns="91425">
            <a:spAutoFit/>
          </a:bodyPr>
          <a:lstStyle/>
          <a:p>
            <a:pPr indent="457200" lvl="0" marL="914400" marR="0" rtl="0" algn="l">
              <a:lnSpc>
                <a:spcPct val="100000"/>
              </a:lnSpc>
              <a:spcBef>
                <a:spcPts val="0"/>
              </a:spcBef>
              <a:spcAft>
                <a:spcPts val="0"/>
              </a:spcAft>
              <a:buClr>
                <a:srgbClr val="000000"/>
              </a:buClr>
              <a:buSzPts val="3000"/>
              <a:buFont typeface="Arial"/>
              <a:buNone/>
            </a:pPr>
            <a:r>
              <a:rPr b="1" i="0" lang="tr" sz="3000" u="none" cap="none" strike="noStrike">
                <a:solidFill>
                  <a:srgbClr val="CC4125"/>
                </a:solidFill>
                <a:latin typeface="Times New Roman"/>
                <a:ea typeface="Times New Roman"/>
                <a:cs typeface="Times New Roman"/>
                <a:sym typeface="Times New Roman"/>
              </a:rPr>
              <a:t> Vizyonumuz</a:t>
            </a:r>
            <a:endParaRPr b="1" i="0" sz="3000" u="none" cap="none" strike="noStrike">
              <a:solidFill>
                <a:srgbClr val="CC4125"/>
              </a:solidFill>
              <a:latin typeface="Times New Roman"/>
              <a:ea typeface="Times New Roman"/>
              <a:cs typeface="Times New Roman"/>
              <a:sym typeface="Times New Roman"/>
            </a:endParaRPr>
          </a:p>
          <a:p>
            <a:pPr indent="0" lvl="0" marL="1371600" marR="0" rtl="0" algn="l">
              <a:lnSpc>
                <a:spcPct val="100000"/>
              </a:lnSpc>
              <a:spcBef>
                <a:spcPts val="0"/>
              </a:spcBef>
              <a:spcAft>
                <a:spcPts val="0"/>
              </a:spcAft>
              <a:buClr>
                <a:srgbClr val="000000"/>
              </a:buClr>
              <a:buSzPts val="3000"/>
              <a:buFont typeface="Arial"/>
              <a:buNone/>
            </a:pPr>
            <a:r>
              <a:t/>
            </a:r>
            <a:endParaRPr b="1" i="0" sz="1000" u="none" cap="none" strike="noStrike">
              <a:solidFill>
                <a:srgbClr val="CC4125"/>
              </a:solidFill>
              <a:latin typeface="Times New Roman"/>
              <a:ea typeface="Times New Roman"/>
              <a:cs typeface="Times New Roman"/>
              <a:sym typeface="Times New Roman"/>
            </a:endParaRPr>
          </a:p>
          <a:p>
            <a:pPr indent="457200" lvl="0" marL="0" marR="0" rtl="0" algn="just">
              <a:lnSpc>
                <a:spcPct val="100000"/>
              </a:lnSpc>
              <a:spcBef>
                <a:spcPts val="0"/>
              </a:spcBef>
              <a:spcAft>
                <a:spcPts val="0"/>
              </a:spcAft>
              <a:buClr>
                <a:srgbClr val="000000"/>
              </a:buClr>
              <a:buSzPts val="2400"/>
              <a:buFont typeface="Arial"/>
              <a:buNone/>
            </a:pPr>
            <a:r>
              <a:rPr b="0" i="0" lang="tr" sz="2400" u="none" cap="none" strike="noStrike">
                <a:solidFill>
                  <a:srgbClr val="000000"/>
                </a:solidFill>
                <a:latin typeface="Times New Roman"/>
                <a:ea typeface="Times New Roman"/>
                <a:cs typeface="Times New Roman"/>
                <a:sym typeface="Times New Roman"/>
              </a:rPr>
              <a:t>Veri ve Yapay Zekâ </a:t>
            </a:r>
            <a:r>
              <a:rPr b="1" i="0" lang="tr" sz="2400" u="none" cap="none" strike="noStrike">
                <a:solidFill>
                  <a:srgbClr val="CC4125"/>
                </a:solidFill>
                <a:latin typeface="Times New Roman"/>
                <a:ea typeface="Times New Roman"/>
                <a:cs typeface="Times New Roman"/>
                <a:sym typeface="Times New Roman"/>
              </a:rPr>
              <a:t>önemli</a:t>
            </a:r>
            <a:r>
              <a:rPr b="0" i="0" lang="tr" sz="2400" u="none" cap="none" strike="noStrike">
                <a:solidFill>
                  <a:srgbClr val="000000"/>
                </a:solidFill>
                <a:latin typeface="Times New Roman"/>
                <a:ea typeface="Times New Roman"/>
                <a:cs typeface="Times New Roman"/>
                <a:sym typeface="Times New Roman"/>
              </a:rPr>
              <a:t> ancak Yapay Zekâ ile üretilmiş veri </a:t>
            </a:r>
            <a:r>
              <a:rPr b="1" i="0" lang="tr" sz="2400" u="none" cap="none" strike="noStrike">
                <a:solidFill>
                  <a:srgbClr val="CC4125"/>
                </a:solidFill>
                <a:latin typeface="Times New Roman"/>
                <a:ea typeface="Times New Roman"/>
                <a:cs typeface="Times New Roman"/>
                <a:sym typeface="Times New Roman"/>
              </a:rPr>
              <a:t>Yapay Zekâ Verisi</a:t>
            </a:r>
            <a:r>
              <a:rPr b="0" i="0" lang="tr" sz="2400" u="none" cap="none" strike="noStrike">
                <a:solidFill>
                  <a:srgbClr val="CC4125"/>
                </a:solidFill>
                <a:latin typeface="Times New Roman"/>
                <a:ea typeface="Times New Roman"/>
                <a:cs typeface="Times New Roman"/>
                <a:sym typeface="Times New Roman"/>
              </a:rPr>
              <a:t> </a:t>
            </a:r>
            <a:r>
              <a:rPr b="0" i="0" lang="tr" sz="2400" u="none" cap="none" strike="noStrike">
                <a:solidFill>
                  <a:srgbClr val="000000"/>
                </a:solidFill>
                <a:latin typeface="Times New Roman"/>
                <a:ea typeface="Times New Roman"/>
                <a:cs typeface="Times New Roman"/>
                <a:sym typeface="Times New Roman"/>
              </a:rPr>
              <a:t>daha önemli.</a:t>
            </a:r>
            <a:endParaRPr b="0" i="0" sz="2400" u="none" cap="none" strike="noStrike">
              <a:solidFill>
                <a:srgbClr val="000000"/>
              </a:solidFill>
              <a:latin typeface="Times New Roman"/>
              <a:ea typeface="Times New Roman"/>
              <a:cs typeface="Times New Roman"/>
              <a:sym typeface="Times New Roman"/>
            </a:endParaRPr>
          </a:p>
        </p:txBody>
      </p:sp>
      <p:pic>
        <p:nvPicPr>
          <p:cNvPr id="599" name="Google Shape;599;g138400d35c5_0_0"/>
          <p:cNvPicPr preferRelativeResize="0"/>
          <p:nvPr/>
        </p:nvPicPr>
        <p:blipFill rotWithShape="1">
          <a:blip r:embed="rId4">
            <a:alphaModFix/>
          </a:blip>
          <a:srcRect b="0" l="0" r="0" t="0"/>
          <a:stretch/>
        </p:blipFill>
        <p:spPr>
          <a:xfrm>
            <a:off x="78350" y="1238500"/>
            <a:ext cx="1619800" cy="3777182"/>
          </a:xfrm>
          <a:prstGeom prst="rect">
            <a:avLst/>
          </a:prstGeom>
          <a:noFill/>
          <a:ln>
            <a:noFill/>
          </a:ln>
        </p:spPr>
      </p:pic>
      <p:pic>
        <p:nvPicPr>
          <p:cNvPr id="600" name="Google Shape;600;g138400d35c5_0_0"/>
          <p:cNvPicPr preferRelativeResize="0"/>
          <p:nvPr/>
        </p:nvPicPr>
        <p:blipFill rotWithShape="1">
          <a:blip r:embed="rId5">
            <a:alphaModFix/>
          </a:blip>
          <a:srcRect b="0" l="0" r="0" t="0"/>
          <a:stretch/>
        </p:blipFill>
        <p:spPr>
          <a:xfrm>
            <a:off x="7327550" y="785125"/>
            <a:ext cx="1729250" cy="41344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04" name="Shape 604"/>
        <p:cNvGrpSpPr/>
        <p:nvPr/>
      </p:nvGrpSpPr>
      <p:grpSpPr>
        <a:xfrm>
          <a:off x="0" y="0"/>
          <a:ext cx="0" cy="0"/>
          <a:chOff x="0" y="0"/>
          <a:chExt cx="0" cy="0"/>
        </a:xfrm>
      </p:grpSpPr>
      <p:sp>
        <p:nvSpPr>
          <p:cNvPr id="605" name="Google Shape;605;p17"/>
          <p:cNvSpPr txBox="1"/>
          <p:nvPr/>
        </p:nvSpPr>
        <p:spPr>
          <a:xfrm>
            <a:off x="3574525" y="1525050"/>
            <a:ext cx="136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Yapay Zekâ</a:t>
            </a:r>
            <a:endParaRPr b="1" i="0" sz="1600" u="none" cap="none" strike="noStrike">
              <a:solidFill>
                <a:srgbClr val="FF99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     Verisi  </a:t>
            </a:r>
            <a:endParaRPr b="1" i="0" sz="1600" u="none" cap="none" strike="noStrike">
              <a:solidFill>
                <a:srgbClr val="FF9900"/>
              </a:solidFill>
              <a:latin typeface="Arial"/>
              <a:ea typeface="Arial"/>
              <a:cs typeface="Arial"/>
              <a:sym typeface="Arial"/>
            </a:endParaRPr>
          </a:p>
        </p:txBody>
      </p:sp>
      <p:sp>
        <p:nvSpPr>
          <p:cNvPr id="606" name="Google Shape;606;p17"/>
          <p:cNvSpPr txBox="1"/>
          <p:nvPr/>
        </p:nvSpPr>
        <p:spPr>
          <a:xfrm>
            <a:off x="3216250" y="4519325"/>
            <a:ext cx="2593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tr" sz="1400" u="none" cap="none" strike="noStrike">
                <a:solidFill>
                  <a:srgbClr val="FF9900"/>
                </a:solidFill>
                <a:latin typeface="Arial"/>
                <a:ea typeface="Arial"/>
                <a:cs typeface="Arial"/>
                <a:sym typeface="Arial"/>
              </a:rPr>
              <a:t>www.yapayzekaverisi.com</a:t>
            </a:r>
            <a:endParaRPr b="1" i="0" sz="1400" u="none" cap="none" strike="noStrike">
              <a:solidFill>
                <a:srgbClr val="FF9900"/>
              </a:solidFill>
              <a:latin typeface="Arial"/>
              <a:ea typeface="Arial"/>
              <a:cs typeface="Arial"/>
              <a:sym typeface="Arial"/>
            </a:endParaRPr>
          </a:p>
        </p:txBody>
      </p:sp>
      <p:sp>
        <p:nvSpPr>
          <p:cNvPr id="607" name="Google Shape;607;p17"/>
          <p:cNvSpPr txBox="1"/>
          <p:nvPr/>
        </p:nvSpPr>
        <p:spPr>
          <a:xfrm>
            <a:off x="892150" y="2202150"/>
            <a:ext cx="7241400" cy="846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300"/>
              <a:buFont typeface="Arial"/>
              <a:buNone/>
            </a:pPr>
            <a:r>
              <a:t/>
            </a:r>
            <a:endParaRPr b="1" i="0" sz="4300" u="none" cap="none" strike="noStrike">
              <a:solidFill>
                <a:srgbClr val="CC4125"/>
              </a:solidFill>
              <a:latin typeface="Times New Roman"/>
              <a:ea typeface="Times New Roman"/>
              <a:cs typeface="Times New Roman"/>
              <a:sym typeface="Times New Roman"/>
            </a:endParaRPr>
          </a:p>
        </p:txBody>
      </p:sp>
      <p:pic>
        <p:nvPicPr>
          <p:cNvPr id="608" name="Google Shape;608;p17"/>
          <p:cNvPicPr preferRelativeResize="0"/>
          <p:nvPr/>
        </p:nvPicPr>
        <p:blipFill rotWithShape="1">
          <a:blip r:embed="rId4">
            <a:alphaModFix/>
          </a:blip>
          <a:srcRect b="0" l="0" r="0" t="0"/>
          <a:stretch/>
        </p:blipFill>
        <p:spPr>
          <a:xfrm>
            <a:off x="435625" y="141250"/>
            <a:ext cx="2255724" cy="2255724"/>
          </a:xfrm>
          <a:prstGeom prst="rect">
            <a:avLst/>
          </a:prstGeom>
          <a:noFill/>
          <a:ln>
            <a:noFill/>
          </a:ln>
        </p:spPr>
      </p:pic>
      <p:pic>
        <p:nvPicPr>
          <p:cNvPr id="609" name="Google Shape;609;p17"/>
          <p:cNvPicPr preferRelativeResize="0"/>
          <p:nvPr/>
        </p:nvPicPr>
        <p:blipFill rotWithShape="1">
          <a:blip r:embed="rId5">
            <a:alphaModFix/>
          </a:blip>
          <a:srcRect b="0" l="0" r="0" t="0"/>
          <a:stretch/>
        </p:blipFill>
        <p:spPr>
          <a:xfrm>
            <a:off x="6315325" y="228600"/>
            <a:ext cx="2255724" cy="2255724"/>
          </a:xfrm>
          <a:prstGeom prst="rect">
            <a:avLst/>
          </a:prstGeom>
          <a:noFill/>
          <a:ln>
            <a:noFill/>
          </a:ln>
        </p:spPr>
      </p:pic>
      <p:pic>
        <p:nvPicPr>
          <p:cNvPr id="610" name="Google Shape;610;p17"/>
          <p:cNvPicPr preferRelativeResize="0"/>
          <p:nvPr/>
        </p:nvPicPr>
        <p:blipFill rotWithShape="1">
          <a:blip r:embed="rId6">
            <a:alphaModFix/>
          </a:blip>
          <a:srcRect b="0" l="0" r="0" t="0"/>
          <a:stretch/>
        </p:blipFill>
        <p:spPr>
          <a:xfrm>
            <a:off x="475775" y="2451450"/>
            <a:ext cx="2067875" cy="2067875"/>
          </a:xfrm>
          <a:prstGeom prst="rect">
            <a:avLst/>
          </a:prstGeom>
          <a:noFill/>
          <a:ln>
            <a:noFill/>
          </a:ln>
        </p:spPr>
      </p:pic>
      <p:pic>
        <p:nvPicPr>
          <p:cNvPr id="611" name="Google Shape;611;p17"/>
          <p:cNvPicPr preferRelativeResize="0"/>
          <p:nvPr/>
        </p:nvPicPr>
        <p:blipFill rotWithShape="1">
          <a:blip r:embed="rId7">
            <a:alphaModFix/>
          </a:blip>
          <a:srcRect b="0" l="0" r="0" t="0"/>
          <a:stretch/>
        </p:blipFill>
        <p:spPr>
          <a:xfrm>
            <a:off x="6445225" y="2621000"/>
            <a:ext cx="2255724" cy="2255724"/>
          </a:xfrm>
          <a:prstGeom prst="rect">
            <a:avLst/>
          </a:prstGeom>
          <a:noFill/>
          <a:ln>
            <a:noFill/>
          </a:ln>
        </p:spPr>
      </p:pic>
      <p:pic>
        <p:nvPicPr>
          <p:cNvPr id="612" name="Google Shape;612;p17"/>
          <p:cNvPicPr preferRelativeResize="0"/>
          <p:nvPr/>
        </p:nvPicPr>
        <p:blipFill rotWithShape="1">
          <a:blip r:embed="rId8">
            <a:alphaModFix/>
          </a:blip>
          <a:srcRect b="0" l="0" r="0" t="0"/>
          <a:stretch/>
        </p:blipFill>
        <p:spPr>
          <a:xfrm>
            <a:off x="3269263" y="2337913"/>
            <a:ext cx="2067874" cy="2067874"/>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16" name="Shape 616"/>
        <p:cNvGrpSpPr/>
        <p:nvPr/>
      </p:nvGrpSpPr>
      <p:grpSpPr>
        <a:xfrm>
          <a:off x="0" y="0"/>
          <a:ext cx="0" cy="0"/>
          <a:chOff x="0" y="0"/>
          <a:chExt cx="0" cy="0"/>
        </a:xfrm>
      </p:grpSpPr>
      <p:sp>
        <p:nvSpPr>
          <p:cNvPr id="617" name="Google Shape;617;g1321c641680_0_12"/>
          <p:cNvSpPr txBox="1"/>
          <p:nvPr/>
        </p:nvSpPr>
        <p:spPr>
          <a:xfrm>
            <a:off x="3574525" y="1525050"/>
            <a:ext cx="136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Yapay Zekâ</a:t>
            </a:r>
            <a:endParaRPr b="1" i="0" sz="1600" u="none" cap="none" strike="noStrike">
              <a:solidFill>
                <a:srgbClr val="FF99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     Verisi  </a:t>
            </a:r>
            <a:endParaRPr b="1" i="0" sz="1600" u="none" cap="none" strike="noStrike">
              <a:solidFill>
                <a:srgbClr val="FF9900"/>
              </a:solidFill>
              <a:latin typeface="Arial"/>
              <a:ea typeface="Arial"/>
              <a:cs typeface="Arial"/>
              <a:sym typeface="Arial"/>
            </a:endParaRPr>
          </a:p>
        </p:txBody>
      </p:sp>
      <p:sp>
        <p:nvSpPr>
          <p:cNvPr id="618" name="Google Shape;618;g1321c641680_0_12"/>
          <p:cNvSpPr txBox="1"/>
          <p:nvPr/>
        </p:nvSpPr>
        <p:spPr>
          <a:xfrm>
            <a:off x="3063850" y="4519325"/>
            <a:ext cx="2593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tr" sz="1400" u="none" cap="none" strike="noStrike">
                <a:solidFill>
                  <a:srgbClr val="FF9900"/>
                </a:solidFill>
                <a:latin typeface="Arial"/>
                <a:ea typeface="Arial"/>
                <a:cs typeface="Arial"/>
                <a:sym typeface="Arial"/>
              </a:rPr>
              <a:t>www.yapayzekaverisi.com</a:t>
            </a:r>
            <a:endParaRPr b="1" i="0" sz="1400" u="none" cap="none" strike="noStrike">
              <a:solidFill>
                <a:srgbClr val="FF9900"/>
              </a:solidFill>
              <a:latin typeface="Arial"/>
              <a:ea typeface="Arial"/>
              <a:cs typeface="Arial"/>
              <a:sym typeface="Arial"/>
            </a:endParaRPr>
          </a:p>
        </p:txBody>
      </p:sp>
      <p:sp>
        <p:nvSpPr>
          <p:cNvPr id="619" name="Google Shape;619;g1321c641680_0_12"/>
          <p:cNvSpPr txBox="1"/>
          <p:nvPr/>
        </p:nvSpPr>
        <p:spPr>
          <a:xfrm>
            <a:off x="7428725" y="4242425"/>
            <a:ext cx="1522800" cy="800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000"/>
              <a:buFont typeface="Arial"/>
              <a:buNone/>
            </a:pPr>
            <a:r>
              <a:rPr b="1" i="0" lang="tr" sz="4000" u="none" cap="none" strike="noStrike">
                <a:solidFill>
                  <a:srgbClr val="CC4125"/>
                </a:solidFill>
                <a:latin typeface="Times New Roman"/>
                <a:ea typeface="Times New Roman"/>
                <a:cs typeface="Times New Roman"/>
                <a:sym typeface="Times New Roman"/>
              </a:rPr>
              <a:t>K&amp;H</a:t>
            </a:r>
            <a:endParaRPr b="1" i="0" sz="4000" u="none" cap="none" strike="noStrike">
              <a:solidFill>
                <a:srgbClr val="CC4125"/>
              </a:solidFill>
              <a:latin typeface="Times New Roman"/>
              <a:ea typeface="Times New Roman"/>
              <a:cs typeface="Times New Roman"/>
              <a:sym typeface="Times New Roman"/>
            </a:endParaRPr>
          </a:p>
        </p:txBody>
      </p:sp>
      <p:sp>
        <p:nvSpPr>
          <p:cNvPr id="620" name="Google Shape;620;g1321c641680_0_12"/>
          <p:cNvSpPr txBox="1"/>
          <p:nvPr/>
        </p:nvSpPr>
        <p:spPr>
          <a:xfrm>
            <a:off x="1443050" y="2424050"/>
            <a:ext cx="6068400" cy="86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000"/>
              <a:buFont typeface="Arial"/>
              <a:buNone/>
            </a:pPr>
            <a:r>
              <a:rPr b="1" i="0" lang="tr" sz="4400" u="none" cap="none" strike="noStrike">
                <a:solidFill>
                  <a:srgbClr val="CC4125"/>
                </a:solidFill>
                <a:latin typeface="Times New Roman"/>
                <a:ea typeface="Times New Roman"/>
                <a:cs typeface="Times New Roman"/>
                <a:sym typeface="Times New Roman"/>
              </a:rPr>
              <a:t>TEŞEKKÜR EDERİZ</a:t>
            </a:r>
            <a:endParaRPr b="1" i="0" sz="4400" u="none" cap="none" strike="noStrike">
              <a:solidFill>
                <a:srgbClr val="CC4125"/>
              </a:solidFill>
              <a:latin typeface="Times New Roman"/>
              <a:ea typeface="Times New Roman"/>
              <a:cs typeface="Times New Roman"/>
              <a:sym typeface="Times New Roman"/>
            </a:endParaRPr>
          </a:p>
        </p:txBody>
      </p:sp>
      <p:pic>
        <p:nvPicPr>
          <p:cNvPr id="621" name="Google Shape;621;g1321c641680_0_12"/>
          <p:cNvPicPr preferRelativeResize="0"/>
          <p:nvPr/>
        </p:nvPicPr>
        <p:blipFill rotWithShape="1">
          <a:blip r:embed="rId4">
            <a:alphaModFix/>
          </a:blip>
          <a:srcRect b="0" l="0" r="0" t="0"/>
          <a:stretch/>
        </p:blipFill>
        <p:spPr>
          <a:xfrm>
            <a:off x="3479925" y="3147750"/>
            <a:ext cx="1463800" cy="1318075"/>
          </a:xfrm>
          <a:prstGeom prst="rect">
            <a:avLst/>
          </a:prstGeom>
          <a:noFill/>
          <a:ln>
            <a:noFill/>
          </a:ln>
        </p:spPr>
      </p:pic>
      <p:pic>
        <p:nvPicPr>
          <p:cNvPr id="622" name="Google Shape;622;g1321c641680_0_12"/>
          <p:cNvPicPr preferRelativeResize="0"/>
          <p:nvPr/>
        </p:nvPicPr>
        <p:blipFill rotWithShape="1">
          <a:blip r:embed="rId5">
            <a:alphaModFix/>
          </a:blip>
          <a:srcRect b="0" l="0" r="0" t="0"/>
          <a:stretch/>
        </p:blipFill>
        <p:spPr>
          <a:xfrm>
            <a:off x="455850" y="657000"/>
            <a:ext cx="1156200" cy="1080175"/>
          </a:xfrm>
          <a:prstGeom prst="rect">
            <a:avLst/>
          </a:prstGeom>
          <a:noFill/>
          <a:ln>
            <a:noFill/>
          </a:ln>
        </p:spPr>
      </p:pic>
      <p:pic>
        <p:nvPicPr>
          <p:cNvPr id="623" name="Google Shape;623;g1321c641680_0_12"/>
          <p:cNvPicPr preferRelativeResize="0"/>
          <p:nvPr/>
        </p:nvPicPr>
        <p:blipFill rotWithShape="1">
          <a:blip r:embed="rId6">
            <a:alphaModFix/>
          </a:blip>
          <a:srcRect b="0" l="0" r="0" t="0"/>
          <a:stretch/>
        </p:blipFill>
        <p:spPr>
          <a:xfrm>
            <a:off x="7428725" y="456439"/>
            <a:ext cx="1156200" cy="106861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5" name="Shape 95"/>
        <p:cNvGrpSpPr/>
        <p:nvPr/>
      </p:nvGrpSpPr>
      <p:grpSpPr>
        <a:xfrm>
          <a:off x="0" y="0"/>
          <a:ext cx="0" cy="0"/>
          <a:chOff x="0" y="0"/>
          <a:chExt cx="0" cy="0"/>
        </a:xfrm>
      </p:grpSpPr>
      <p:sp>
        <p:nvSpPr>
          <p:cNvPr id="96" name="Google Shape;96;g13123562e15_0_27"/>
          <p:cNvSpPr txBox="1"/>
          <p:nvPr/>
        </p:nvSpPr>
        <p:spPr>
          <a:xfrm>
            <a:off x="2763300" y="2202300"/>
            <a:ext cx="33912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FF0000"/>
              </a:solidFill>
              <a:latin typeface="Arial"/>
              <a:ea typeface="Arial"/>
              <a:cs typeface="Arial"/>
              <a:sym typeface="Arial"/>
            </a:endParaRPr>
          </a:p>
        </p:txBody>
      </p:sp>
      <p:sp>
        <p:nvSpPr>
          <p:cNvPr id="97" name="Google Shape;97;g13123562e15_0_27"/>
          <p:cNvSpPr txBox="1"/>
          <p:nvPr/>
        </p:nvSpPr>
        <p:spPr>
          <a:xfrm>
            <a:off x="3618925" y="1569450"/>
            <a:ext cx="136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Yapay Zekâ</a:t>
            </a:r>
            <a:endParaRPr b="1" i="0" sz="1600" u="none" cap="none" strike="noStrike">
              <a:solidFill>
                <a:srgbClr val="FF99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     Verisi  </a:t>
            </a:r>
            <a:endParaRPr b="1" i="0" sz="1600" u="none" cap="none" strike="noStrike">
              <a:solidFill>
                <a:srgbClr val="FF9900"/>
              </a:solidFill>
              <a:latin typeface="Arial"/>
              <a:ea typeface="Arial"/>
              <a:cs typeface="Arial"/>
              <a:sym typeface="Arial"/>
            </a:endParaRPr>
          </a:p>
        </p:txBody>
      </p:sp>
      <p:sp>
        <p:nvSpPr>
          <p:cNvPr id="98" name="Google Shape;98;g13123562e15_0_27"/>
          <p:cNvSpPr txBox="1"/>
          <p:nvPr/>
        </p:nvSpPr>
        <p:spPr>
          <a:xfrm>
            <a:off x="3216250" y="4519325"/>
            <a:ext cx="2593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tr" sz="1400" u="none" cap="none" strike="noStrike">
                <a:solidFill>
                  <a:srgbClr val="FF9900"/>
                </a:solidFill>
                <a:latin typeface="Arial"/>
                <a:ea typeface="Arial"/>
                <a:cs typeface="Arial"/>
                <a:sym typeface="Arial"/>
              </a:rPr>
              <a:t>www.yapayzekaverisi.com</a:t>
            </a:r>
            <a:endParaRPr b="1" i="0" sz="1400" u="none" cap="none" strike="noStrike">
              <a:solidFill>
                <a:srgbClr val="FF9900"/>
              </a:solidFill>
              <a:latin typeface="Arial"/>
              <a:ea typeface="Arial"/>
              <a:cs typeface="Arial"/>
              <a:sym typeface="Arial"/>
            </a:endParaRPr>
          </a:p>
        </p:txBody>
      </p:sp>
      <p:pic>
        <p:nvPicPr>
          <p:cNvPr id="99" name="Google Shape;99;g13123562e15_0_27"/>
          <p:cNvPicPr preferRelativeResize="0"/>
          <p:nvPr/>
        </p:nvPicPr>
        <p:blipFill rotWithShape="1">
          <a:blip r:embed="rId4">
            <a:alphaModFix/>
          </a:blip>
          <a:srcRect b="0" l="0" r="0" t="0"/>
          <a:stretch/>
        </p:blipFill>
        <p:spPr>
          <a:xfrm>
            <a:off x="42150" y="898200"/>
            <a:ext cx="1729250" cy="4177149"/>
          </a:xfrm>
          <a:prstGeom prst="rect">
            <a:avLst/>
          </a:prstGeom>
          <a:noFill/>
          <a:ln>
            <a:noFill/>
          </a:ln>
        </p:spPr>
      </p:pic>
      <p:sp>
        <p:nvSpPr>
          <p:cNvPr id="100" name="Google Shape;100;g13123562e15_0_27"/>
          <p:cNvSpPr txBox="1"/>
          <p:nvPr/>
        </p:nvSpPr>
        <p:spPr>
          <a:xfrm>
            <a:off x="2990250" y="2186850"/>
            <a:ext cx="25251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400"/>
              <a:buFont typeface="Arial"/>
              <a:buNone/>
            </a:pPr>
            <a:r>
              <a:rPr b="1" i="0" lang="tr" sz="2000" u="none" cap="none" strike="noStrike">
                <a:solidFill>
                  <a:srgbClr val="CC4125"/>
                </a:solidFill>
                <a:latin typeface="Times New Roman"/>
                <a:ea typeface="Times New Roman"/>
                <a:cs typeface="Times New Roman"/>
                <a:sym typeface="Times New Roman"/>
              </a:rPr>
              <a:t>Yapay Zekâ Kavramı</a:t>
            </a:r>
            <a:endParaRPr b="1" i="0" sz="2000" u="none" cap="none" strike="noStrike">
              <a:solidFill>
                <a:srgbClr val="CC4125"/>
              </a:solidFill>
              <a:latin typeface="Times New Roman"/>
              <a:ea typeface="Times New Roman"/>
              <a:cs typeface="Times New Roman"/>
              <a:sym typeface="Times New Roman"/>
            </a:endParaRPr>
          </a:p>
        </p:txBody>
      </p:sp>
      <p:sp>
        <p:nvSpPr>
          <p:cNvPr id="101" name="Google Shape;101;g13123562e15_0_27"/>
          <p:cNvSpPr txBox="1"/>
          <p:nvPr/>
        </p:nvSpPr>
        <p:spPr>
          <a:xfrm>
            <a:off x="1771400" y="2664000"/>
            <a:ext cx="5556300" cy="1231500"/>
          </a:xfrm>
          <a:prstGeom prst="rect">
            <a:avLst/>
          </a:prstGeom>
          <a:noFill/>
          <a:ln>
            <a:noFill/>
          </a:ln>
        </p:spPr>
        <p:txBody>
          <a:bodyPr anchorCtr="0" anchor="t" bIns="91425" lIns="91425" spcFirstLastPara="1" rIns="91425" wrap="square" tIns="91425">
            <a:spAutoFit/>
          </a:bodyPr>
          <a:lstStyle/>
          <a:p>
            <a:pPr indent="360000" lvl="0" marL="0" marR="0" rtl="0" algn="just">
              <a:lnSpc>
                <a:spcPct val="100000"/>
              </a:lnSpc>
              <a:spcBef>
                <a:spcPts val="0"/>
              </a:spcBef>
              <a:spcAft>
                <a:spcPts val="0"/>
              </a:spcAft>
              <a:buClr>
                <a:srgbClr val="000000"/>
              </a:buClr>
              <a:buSzPts val="1200"/>
              <a:buFont typeface="Arial"/>
              <a:buNone/>
            </a:pPr>
            <a:r>
              <a:rPr b="0" i="0" lang="tr" sz="1200" u="none" cap="none" strike="noStrike">
                <a:solidFill>
                  <a:srgbClr val="000000"/>
                </a:solidFill>
                <a:latin typeface="Times New Roman"/>
                <a:ea typeface="Times New Roman"/>
                <a:cs typeface="Times New Roman"/>
                <a:sym typeface="Times New Roman"/>
              </a:rPr>
              <a:t>Yapay Zekâ: Yapay zekâ (AI)* kavramı ilk olarak 1955 -bazı kaynaklara göre 1956- yılında </a:t>
            </a:r>
            <a:r>
              <a:rPr b="1" i="0" lang="tr" sz="1200" u="none" cap="none" strike="noStrike">
                <a:solidFill>
                  <a:srgbClr val="000000"/>
                </a:solidFill>
                <a:latin typeface="Times New Roman"/>
                <a:ea typeface="Times New Roman"/>
                <a:cs typeface="Times New Roman"/>
                <a:sym typeface="Times New Roman"/>
              </a:rPr>
              <a:t>Dartmouth </a:t>
            </a:r>
            <a:r>
              <a:rPr b="0" i="0" lang="tr" sz="1200" u="none" cap="none" strike="noStrike">
                <a:solidFill>
                  <a:srgbClr val="000000"/>
                </a:solidFill>
                <a:latin typeface="Times New Roman"/>
                <a:ea typeface="Times New Roman"/>
                <a:cs typeface="Times New Roman"/>
                <a:sym typeface="Times New Roman"/>
              </a:rPr>
              <a:t>kolejindeki iki aylık atölye çalışması çerçevesinde, yeni bir araştırma disiplininin resmî adı olarak kabul edilmiş. Terimin isim babası 31 Ağustos 1955 yılında proje başvurusunda kullanan </a:t>
            </a:r>
            <a:r>
              <a:rPr b="1" i="0" lang="tr" sz="1200" u="none" cap="none" strike="noStrike">
                <a:solidFill>
                  <a:srgbClr val="000000"/>
                </a:solidFill>
                <a:latin typeface="Times New Roman"/>
                <a:ea typeface="Times New Roman"/>
                <a:cs typeface="Times New Roman"/>
                <a:sym typeface="Times New Roman"/>
              </a:rPr>
              <a:t>John McCarthy'dir.</a:t>
            </a:r>
            <a:endParaRPr b="1" i="0" sz="1200" u="none" cap="none" strike="noStrike">
              <a:solidFill>
                <a:srgbClr val="000000"/>
              </a:solidFill>
              <a:latin typeface="Times New Roman"/>
              <a:ea typeface="Times New Roman"/>
              <a:cs typeface="Times New Roman"/>
              <a:sym typeface="Times New Roman"/>
            </a:endParaRPr>
          </a:p>
          <a:p>
            <a:pPr indent="36000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Times New Roman"/>
              <a:ea typeface="Times New Roman"/>
              <a:cs typeface="Times New Roman"/>
              <a:sym typeface="Times New Roman"/>
            </a:endParaRPr>
          </a:p>
          <a:p>
            <a:pPr indent="360000" lvl="0" marL="0" marR="0" rtl="0" algn="r">
              <a:lnSpc>
                <a:spcPct val="100000"/>
              </a:lnSpc>
              <a:spcBef>
                <a:spcPts val="0"/>
              </a:spcBef>
              <a:spcAft>
                <a:spcPts val="0"/>
              </a:spcAft>
              <a:buClr>
                <a:srgbClr val="000000"/>
              </a:buClr>
              <a:buSzPts val="800"/>
              <a:buFont typeface="Arial"/>
              <a:buNone/>
            </a:pPr>
            <a:r>
              <a:rPr b="0" i="0" lang="tr" sz="800" u="none" cap="none" strike="noStrike">
                <a:solidFill>
                  <a:srgbClr val="000000"/>
                </a:solidFill>
                <a:latin typeface="Times New Roman"/>
                <a:ea typeface="Times New Roman"/>
                <a:cs typeface="Times New Roman"/>
                <a:sym typeface="Times New Roman"/>
              </a:rPr>
              <a:t>Kaynak : Yapay Zekâ, İsmail Hakkı Aydın, s15</a:t>
            </a:r>
            <a:endParaRPr b="0" i="0" sz="800" u="none" cap="none" strike="noStrike">
              <a:solidFill>
                <a:srgbClr val="000000"/>
              </a:solidFill>
              <a:latin typeface="Times New Roman"/>
              <a:ea typeface="Times New Roman"/>
              <a:cs typeface="Times New Roman"/>
              <a:sym typeface="Times New Roman"/>
            </a:endParaRPr>
          </a:p>
        </p:txBody>
      </p:sp>
      <p:pic>
        <p:nvPicPr>
          <p:cNvPr id="102" name="Google Shape;102;g13123562e15_0_27"/>
          <p:cNvPicPr preferRelativeResize="0"/>
          <p:nvPr/>
        </p:nvPicPr>
        <p:blipFill rotWithShape="1">
          <a:blip r:embed="rId5">
            <a:alphaModFix/>
          </a:blip>
          <a:srcRect b="0" l="0" r="0" t="0"/>
          <a:stretch/>
        </p:blipFill>
        <p:spPr>
          <a:xfrm>
            <a:off x="7327550" y="785125"/>
            <a:ext cx="1729250" cy="4134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6" name="Shape 106"/>
        <p:cNvGrpSpPr/>
        <p:nvPr/>
      </p:nvGrpSpPr>
      <p:grpSpPr>
        <a:xfrm>
          <a:off x="0" y="0"/>
          <a:ext cx="0" cy="0"/>
          <a:chOff x="0" y="0"/>
          <a:chExt cx="0" cy="0"/>
        </a:xfrm>
      </p:grpSpPr>
      <p:sp>
        <p:nvSpPr>
          <p:cNvPr id="107" name="Google Shape;107;g132279f69d6_2_1"/>
          <p:cNvSpPr txBox="1"/>
          <p:nvPr/>
        </p:nvSpPr>
        <p:spPr>
          <a:xfrm>
            <a:off x="3574525" y="1525050"/>
            <a:ext cx="136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Yapay Zekâ</a:t>
            </a:r>
            <a:endParaRPr b="1" i="0" sz="1600" u="none" cap="none" strike="noStrike">
              <a:solidFill>
                <a:srgbClr val="FF99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     Verisi  </a:t>
            </a:r>
            <a:endParaRPr b="1" i="0" sz="1600" u="none" cap="none" strike="noStrike">
              <a:solidFill>
                <a:srgbClr val="FF9900"/>
              </a:solidFill>
              <a:latin typeface="Arial"/>
              <a:ea typeface="Arial"/>
              <a:cs typeface="Arial"/>
              <a:sym typeface="Arial"/>
            </a:endParaRPr>
          </a:p>
        </p:txBody>
      </p:sp>
      <p:sp>
        <p:nvSpPr>
          <p:cNvPr id="108" name="Google Shape;108;g132279f69d6_2_1"/>
          <p:cNvSpPr txBox="1"/>
          <p:nvPr/>
        </p:nvSpPr>
        <p:spPr>
          <a:xfrm>
            <a:off x="3216250" y="4519325"/>
            <a:ext cx="2593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tr" sz="1400" u="none" cap="none" strike="noStrike">
                <a:solidFill>
                  <a:srgbClr val="FF9900"/>
                </a:solidFill>
                <a:latin typeface="Arial"/>
                <a:ea typeface="Arial"/>
                <a:cs typeface="Arial"/>
                <a:sym typeface="Arial"/>
              </a:rPr>
              <a:t>www.yapayzekaverisi.com</a:t>
            </a:r>
            <a:endParaRPr b="1" i="0" sz="1400" u="none" cap="none" strike="noStrike">
              <a:solidFill>
                <a:srgbClr val="FF9900"/>
              </a:solidFill>
              <a:latin typeface="Arial"/>
              <a:ea typeface="Arial"/>
              <a:cs typeface="Arial"/>
              <a:sym typeface="Arial"/>
            </a:endParaRPr>
          </a:p>
        </p:txBody>
      </p:sp>
      <p:sp>
        <p:nvSpPr>
          <p:cNvPr id="109" name="Google Shape;109;g132279f69d6_2_1"/>
          <p:cNvSpPr txBox="1"/>
          <p:nvPr/>
        </p:nvSpPr>
        <p:spPr>
          <a:xfrm>
            <a:off x="3110425" y="2242425"/>
            <a:ext cx="2212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980000"/>
              </a:solidFill>
              <a:latin typeface="Arial"/>
              <a:ea typeface="Arial"/>
              <a:cs typeface="Arial"/>
              <a:sym typeface="Arial"/>
            </a:endParaRPr>
          </a:p>
        </p:txBody>
      </p:sp>
      <p:pic>
        <p:nvPicPr>
          <p:cNvPr id="110" name="Google Shape;110;g132279f69d6_2_1"/>
          <p:cNvPicPr preferRelativeResize="0"/>
          <p:nvPr/>
        </p:nvPicPr>
        <p:blipFill rotWithShape="1">
          <a:blip r:embed="rId4">
            <a:alphaModFix/>
          </a:blip>
          <a:srcRect b="0" l="0" r="0" t="0"/>
          <a:stretch/>
        </p:blipFill>
        <p:spPr>
          <a:xfrm>
            <a:off x="7403950" y="923925"/>
            <a:ext cx="1619800" cy="4136275"/>
          </a:xfrm>
          <a:prstGeom prst="rect">
            <a:avLst/>
          </a:prstGeom>
          <a:noFill/>
          <a:ln>
            <a:noFill/>
          </a:ln>
        </p:spPr>
      </p:pic>
      <p:sp>
        <p:nvSpPr>
          <p:cNvPr id="111" name="Google Shape;111;g132279f69d6_2_1"/>
          <p:cNvSpPr txBox="1"/>
          <p:nvPr/>
        </p:nvSpPr>
        <p:spPr>
          <a:xfrm>
            <a:off x="1719225" y="2571125"/>
            <a:ext cx="5575200" cy="923400"/>
          </a:xfrm>
          <a:prstGeom prst="rect">
            <a:avLst/>
          </a:prstGeom>
          <a:noFill/>
          <a:ln>
            <a:noFill/>
          </a:ln>
        </p:spPr>
        <p:txBody>
          <a:bodyPr anchorCtr="0" anchor="t" bIns="91425" lIns="91425" spcFirstLastPara="1" rIns="91425" wrap="square" tIns="91425">
            <a:spAutoFit/>
          </a:bodyPr>
          <a:lstStyle/>
          <a:p>
            <a:pPr indent="540000" lvl="0" marL="0" marR="0" rtl="0" algn="just">
              <a:lnSpc>
                <a:spcPct val="100000"/>
              </a:lnSpc>
              <a:spcBef>
                <a:spcPts val="0"/>
              </a:spcBef>
              <a:spcAft>
                <a:spcPts val="0"/>
              </a:spcAft>
              <a:buClr>
                <a:srgbClr val="000000"/>
              </a:buClr>
              <a:buSzPts val="4800"/>
              <a:buFont typeface="Arial"/>
              <a:buNone/>
            </a:pPr>
            <a:r>
              <a:rPr b="0" i="0" lang="tr" sz="1200" u="none" cap="none" strike="noStrike">
                <a:solidFill>
                  <a:srgbClr val="000000"/>
                </a:solidFill>
                <a:highlight>
                  <a:srgbClr val="FFFFFF"/>
                </a:highlight>
                <a:latin typeface="Times New Roman"/>
                <a:ea typeface="Times New Roman"/>
                <a:cs typeface="Times New Roman"/>
                <a:sym typeface="Times New Roman"/>
              </a:rPr>
              <a:t>Yapay zekâdaki ana hedef, insan türünde gözlemlenen akıllı davranışları taklit etme çabası gibi görünse de yapay zekânın altında yatan esas amaç,</a:t>
            </a:r>
            <a:r>
              <a:rPr b="1" i="0" lang="tr" sz="1200" u="none" cap="none" strike="noStrike">
                <a:solidFill>
                  <a:srgbClr val="000000"/>
                </a:solidFill>
                <a:highlight>
                  <a:srgbClr val="FFFFFF"/>
                </a:highlight>
                <a:latin typeface="Times New Roman"/>
                <a:ea typeface="Times New Roman"/>
                <a:cs typeface="Times New Roman"/>
                <a:sym typeface="Times New Roman"/>
              </a:rPr>
              <a:t> insanın daha kolay bir yaşam sürmesine yardımcı olacak değerli bilgiler sunmak</a:t>
            </a:r>
            <a:r>
              <a:rPr b="0" i="0" lang="tr" sz="1200" u="none" cap="none" strike="noStrike">
                <a:solidFill>
                  <a:srgbClr val="000000"/>
                </a:solidFill>
                <a:highlight>
                  <a:srgbClr val="FFFFFF"/>
                </a:highlight>
                <a:latin typeface="Times New Roman"/>
                <a:ea typeface="Times New Roman"/>
                <a:cs typeface="Times New Roman"/>
                <a:sym typeface="Times New Roman"/>
              </a:rPr>
              <a:t> ve bu doğrultuda teknolojik araçlar üretmektir.    </a:t>
            </a:r>
            <a:endParaRPr b="0" i="0" sz="1200" u="none" cap="none" strike="noStrike">
              <a:solidFill>
                <a:srgbClr val="000000"/>
              </a:solidFill>
              <a:highlight>
                <a:srgbClr val="FFFFFF"/>
              </a:highlight>
              <a:latin typeface="Times New Roman"/>
              <a:ea typeface="Times New Roman"/>
              <a:cs typeface="Times New Roman"/>
              <a:sym typeface="Times New Roman"/>
            </a:endParaRPr>
          </a:p>
        </p:txBody>
      </p:sp>
      <p:sp>
        <p:nvSpPr>
          <p:cNvPr id="112" name="Google Shape;112;g132279f69d6_2_1"/>
          <p:cNvSpPr txBox="1"/>
          <p:nvPr/>
        </p:nvSpPr>
        <p:spPr>
          <a:xfrm>
            <a:off x="2861450" y="2150025"/>
            <a:ext cx="25251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400"/>
              <a:buFont typeface="Arial"/>
              <a:buNone/>
            </a:pPr>
            <a:r>
              <a:rPr b="1" i="0" lang="tr" sz="2000" u="none" cap="none" strike="noStrike">
                <a:solidFill>
                  <a:srgbClr val="CC4125"/>
                </a:solidFill>
                <a:latin typeface="Times New Roman"/>
                <a:ea typeface="Times New Roman"/>
                <a:cs typeface="Times New Roman"/>
                <a:sym typeface="Times New Roman"/>
              </a:rPr>
              <a:t>Ana Hedef</a:t>
            </a:r>
            <a:endParaRPr b="1" i="0" sz="2000" u="none" cap="none" strike="noStrike">
              <a:solidFill>
                <a:srgbClr val="CC4125"/>
              </a:solidFill>
              <a:latin typeface="Times New Roman"/>
              <a:ea typeface="Times New Roman"/>
              <a:cs typeface="Times New Roman"/>
              <a:sym typeface="Times New Roman"/>
            </a:endParaRPr>
          </a:p>
        </p:txBody>
      </p:sp>
      <p:sp>
        <p:nvSpPr>
          <p:cNvPr id="113" name="Google Shape;113;g132279f69d6_2_1"/>
          <p:cNvSpPr txBox="1"/>
          <p:nvPr/>
        </p:nvSpPr>
        <p:spPr>
          <a:xfrm>
            <a:off x="2760975" y="3909025"/>
            <a:ext cx="44856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0" i="0" lang="tr" sz="800" u="none" cap="none" strike="noStrike">
                <a:solidFill>
                  <a:srgbClr val="000000"/>
                </a:solidFill>
                <a:latin typeface="Times New Roman"/>
                <a:ea typeface="Times New Roman"/>
                <a:cs typeface="Times New Roman"/>
                <a:sym typeface="Times New Roman"/>
              </a:rPr>
              <a:t>Kaynak : </a:t>
            </a:r>
            <a:r>
              <a:rPr b="0" i="0" lang="tr" sz="800" u="none" cap="none" strike="noStrike">
                <a:solidFill>
                  <a:srgbClr val="000000"/>
                </a:solidFill>
                <a:highlight>
                  <a:srgbClr val="FFFFFF"/>
                </a:highlight>
                <a:latin typeface="Times New Roman"/>
                <a:ea typeface="Times New Roman"/>
                <a:cs typeface="Times New Roman"/>
                <a:sym typeface="Times New Roman"/>
              </a:rPr>
              <a:t>Geleceğin Meslekleri, Dijital Dönüşüm, Veri Bilimi, YapayZekâ (Ş. Özdemir, D. Kılınç)s:48</a:t>
            </a:r>
            <a:endParaRPr b="0" i="0" sz="1400" u="none" cap="none" strike="noStrike">
              <a:solidFill>
                <a:srgbClr val="000000"/>
              </a:solidFill>
              <a:latin typeface="Arial"/>
              <a:ea typeface="Arial"/>
              <a:cs typeface="Arial"/>
              <a:sym typeface="Arial"/>
            </a:endParaRPr>
          </a:p>
        </p:txBody>
      </p:sp>
      <p:pic>
        <p:nvPicPr>
          <p:cNvPr id="114" name="Google Shape;114;g132279f69d6_2_1"/>
          <p:cNvPicPr preferRelativeResize="0"/>
          <p:nvPr/>
        </p:nvPicPr>
        <p:blipFill rotWithShape="1">
          <a:blip r:embed="rId5">
            <a:alphaModFix/>
          </a:blip>
          <a:srcRect b="0" l="0" r="0" t="0"/>
          <a:stretch/>
        </p:blipFill>
        <p:spPr>
          <a:xfrm>
            <a:off x="42150" y="898200"/>
            <a:ext cx="1729250" cy="41771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8" name="Shape 118"/>
        <p:cNvGrpSpPr/>
        <p:nvPr/>
      </p:nvGrpSpPr>
      <p:grpSpPr>
        <a:xfrm>
          <a:off x="0" y="0"/>
          <a:ext cx="0" cy="0"/>
          <a:chOff x="0" y="0"/>
          <a:chExt cx="0" cy="0"/>
        </a:xfrm>
      </p:grpSpPr>
      <p:sp>
        <p:nvSpPr>
          <p:cNvPr id="119" name="Google Shape;119;g1595f958d28_0_0"/>
          <p:cNvSpPr txBox="1"/>
          <p:nvPr/>
        </p:nvSpPr>
        <p:spPr>
          <a:xfrm>
            <a:off x="3574525" y="1525050"/>
            <a:ext cx="136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Yapay Zekâ</a:t>
            </a:r>
            <a:endParaRPr b="1" i="0" sz="1600" u="none" cap="none" strike="noStrike">
              <a:solidFill>
                <a:srgbClr val="FF99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     Verisi  </a:t>
            </a:r>
            <a:endParaRPr b="1" i="0" sz="1600" u="none" cap="none" strike="noStrike">
              <a:solidFill>
                <a:srgbClr val="FF9900"/>
              </a:solidFill>
              <a:latin typeface="Arial"/>
              <a:ea typeface="Arial"/>
              <a:cs typeface="Arial"/>
              <a:sym typeface="Arial"/>
            </a:endParaRPr>
          </a:p>
        </p:txBody>
      </p:sp>
      <p:sp>
        <p:nvSpPr>
          <p:cNvPr id="120" name="Google Shape;120;g1595f958d28_0_0"/>
          <p:cNvSpPr txBox="1"/>
          <p:nvPr/>
        </p:nvSpPr>
        <p:spPr>
          <a:xfrm>
            <a:off x="3216250" y="4519325"/>
            <a:ext cx="2593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tr" sz="1400" u="none" cap="none" strike="noStrike">
                <a:solidFill>
                  <a:srgbClr val="FF9900"/>
                </a:solidFill>
                <a:latin typeface="Arial"/>
                <a:ea typeface="Arial"/>
                <a:cs typeface="Arial"/>
                <a:sym typeface="Arial"/>
              </a:rPr>
              <a:t>www.yapayzekaverisi.com</a:t>
            </a:r>
            <a:endParaRPr b="1" i="0" sz="1400" u="none" cap="none" strike="noStrike">
              <a:solidFill>
                <a:srgbClr val="FF9900"/>
              </a:solidFill>
              <a:latin typeface="Arial"/>
              <a:ea typeface="Arial"/>
              <a:cs typeface="Arial"/>
              <a:sym typeface="Arial"/>
            </a:endParaRPr>
          </a:p>
        </p:txBody>
      </p:sp>
      <p:sp>
        <p:nvSpPr>
          <p:cNvPr id="121" name="Google Shape;121;g1595f958d28_0_0"/>
          <p:cNvSpPr txBox="1"/>
          <p:nvPr/>
        </p:nvSpPr>
        <p:spPr>
          <a:xfrm>
            <a:off x="3110425" y="2242425"/>
            <a:ext cx="2212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980000"/>
              </a:solidFill>
              <a:latin typeface="Arial"/>
              <a:ea typeface="Arial"/>
              <a:cs typeface="Arial"/>
              <a:sym typeface="Arial"/>
            </a:endParaRPr>
          </a:p>
        </p:txBody>
      </p:sp>
      <p:pic>
        <p:nvPicPr>
          <p:cNvPr id="122" name="Google Shape;122;g1595f958d28_0_0"/>
          <p:cNvPicPr preferRelativeResize="0"/>
          <p:nvPr/>
        </p:nvPicPr>
        <p:blipFill rotWithShape="1">
          <a:blip r:embed="rId4">
            <a:alphaModFix/>
          </a:blip>
          <a:srcRect b="0" l="0" r="0" t="0"/>
          <a:stretch/>
        </p:blipFill>
        <p:spPr>
          <a:xfrm>
            <a:off x="7403950" y="923925"/>
            <a:ext cx="1619800" cy="4136275"/>
          </a:xfrm>
          <a:prstGeom prst="rect">
            <a:avLst/>
          </a:prstGeom>
          <a:noFill/>
          <a:ln>
            <a:noFill/>
          </a:ln>
        </p:spPr>
      </p:pic>
      <p:pic>
        <p:nvPicPr>
          <p:cNvPr id="123" name="Google Shape;123;g1595f958d28_0_0"/>
          <p:cNvPicPr preferRelativeResize="0"/>
          <p:nvPr/>
        </p:nvPicPr>
        <p:blipFill rotWithShape="1">
          <a:blip r:embed="rId5">
            <a:alphaModFix/>
          </a:blip>
          <a:srcRect b="0" l="0" r="0" t="0"/>
          <a:stretch/>
        </p:blipFill>
        <p:spPr>
          <a:xfrm>
            <a:off x="109000" y="1098775"/>
            <a:ext cx="1619800" cy="3733188"/>
          </a:xfrm>
          <a:prstGeom prst="rect">
            <a:avLst/>
          </a:prstGeom>
          <a:noFill/>
          <a:ln>
            <a:noFill/>
          </a:ln>
        </p:spPr>
      </p:pic>
      <p:sp>
        <p:nvSpPr>
          <p:cNvPr id="124" name="Google Shape;124;g1595f958d28_0_0"/>
          <p:cNvSpPr txBox="1"/>
          <p:nvPr/>
        </p:nvSpPr>
        <p:spPr>
          <a:xfrm>
            <a:off x="1536175" y="2088525"/>
            <a:ext cx="53613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lang="tr" sz="2400">
                <a:solidFill>
                  <a:srgbClr val="CC4125"/>
                </a:solidFill>
                <a:latin typeface="Times New Roman"/>
                <a:ea typeface="Times New Roman"/>
                <a:cs typeface="Times New Roman"/>
                <a:sym typeface="Times New Roman"/>
              </a:rPr>
              <a:t>Yapay Zekâ Türleri</a:t>
            </a:r>
            <a:endParaRPr b="1" i="0" sz="2400" u="none" cap="none" strike="noStrike">
              <a:solidFill>
                <a:srgbClr val="CC4125"/>
              </a:solidFill>
              <a:latin typeface="Times New Roman"/>
              <a:ea typeface="Times New Roman"/>
              <a:cs typeface="Times New Roman"/>
              <a:sym typeface="Times New Roman"/>
            </a:endParaRPr>
          </a:p>
        </p:txBody>
      </p:sp>
      <p:sp>
        <p:nvSpPr>
          <p:cNvPr id="125" name="Google Shape;125;g1595f958d28_0_0"/>
          <p:cNvSpPr txBox="1"/>
          <p:nvPr/>
        </p:nvSpPr>
        <p:spPr>
          <a:xfrm>
            <a:off x="2384275" y="2571750"/>
            <a:ext cx="3120000" cy="1062000"/>
          </a:xfrm>
          <a:prstGeom prst="rect">
            <a:avLst/>
          </a:prstGeom>
          <a:noFill/>
          <a:ln>
            <a:noFill/>
          </a:ln>
        </p:spPr>
        <p:txBody>
          <a:bodyPr anchorCtr="0" anchor="t" bIns="91425" lIns="91425" spcFirstLastPara="1" rIns="91425" wrap="square" tIns="91425">
            <a:spAutoFit/>
          </a:bodyPr>
          <a:lstStyle/>
          <a:p>
            <a:pPr indent="-349250" lvl="0" marL="457200" marR="0" rtl="0" algn="just">
              <a:lnSpc>
                <a:spcPct val="100000"/>
              </a:lnSpc>
              <a:spcBef>
                <a:spcPts val="0"/>
              </a:spcBef>
              <a:spcAft>
                <a:spcPts val="0"/>
              </a:spcAft>
              <a:buClr>
                <a:srgbClr val="000000"/>
              </a:buClr>
              <a:buSzPts val="1900"/>
              <a:buFont typeface="Times New Roman"/>
              <a:buChar char="●"/>
            </a:pPr>
            <a:r>
              <a:rPr lang="tr" sz="1900">
                <a:latin typeface="Times New Roman"/>
                <a:ea typeface="Times New Roman"/>
                <a:cs typeface="Times New Roman"/>
                <a:sym typeface="Times New Roman"/>
              </a:rPr>
              <a:t>Yapay Dar Zekâ</a:t>
            </a:r>
            <a:endParaRPr sz="1900">
              <a:latin typeface="Times New Roman"/>
              <a:ea typeface="Times New Roman"/>
              <a:cs typeface="Times New Roman"/>
              <a:sym typeface="Times New Roman"/>
            </a:endParaRPr>
          </a:p>
          <a:p>
            <a:pPr indent="-349250" lvl="0" marL="457200" marR="0" rtl="0" algn="just">
              <a:lnSpc>
                <a:spcPct val="100000"/>
              </a:lnSpc>
              <a:spcBef>
                <a:spcPts val="0"/>
              </a:spcBef>
              <a:spcAft>
                <a:spcPts val="0"/>
              </a:spcAft>
              <a:buSzPts val="1900"/>
              <a:buFont typeface="Times New Roman"/>
              <a:buChar char="●"/>
            </a:pPr>
            <a:r>
              <a:rPr lang="tr" sz="1900">
                <a:latin typeface="Times New Roman"/>
                <a:ea typeface="Times New Roman"/>
                <a:cs typeface="Times New Roman"/>
                <a:sym typeface="Times New Roman"/>
              </a:rPr>
              <a:t>Yapay Genel Zekâ</a:t>
            </a:r>
            <a:endParaRPr sz="1900">
              <a:latin typeface="Times New Roman"/>
              <a:ea typeface="Times New Roman"/>
              <a:cs typeface="Times New Roman"/>
              <a:sym typeface="Times New Roman"/>
            </a:endParaRPr>
          </a:p>
          <a:p>
            <a:pPr indent="-349250" lvl="0" marL="457200" marR="0" rtl="0" algn="just">
              <a:lnSpc>
                <a:spcPct val="100000"/>
              </a:lnSpc>
              <a:spcBef>
                <a:spcPts val="0"/>
              </a:spcBef>
              <a:spcAft>
                <a:spcPts val="0"/>
              </a:spcAft>
              <a:buSzPts val="1900"/>
              <a:buFont typeface="Times New Roman"/>
              <a:buChar char="●"/>
            </a:pPr>
            <a:r>
              <a:rPr lang="tr" sz="1900">
                <a:latin typeface="Times New Roman"/>
                <a:ea typeface="Times New Roman"/>
                <a:cs typeface="Times New Roman"/>
                <a:sym typeface="Times New Roman"/>
              </a:rPr>
              <a:t>Yapay Süper Zekâ</a:t>
            </a:r>
            <a:endParaRPr sz="1900">
              <a:latin typeface="Times New Roman"/>
              <a:ea typeface="Times New Roman"/>
              <a:cs typeface="Times New Roman"/>
              <a:sym typeface="Times New Roman"/>
            </a:endParaRPr>
          </a:p>
        </p:txBody>
      </p:sp>
      <p:sp>
        <p:nvSpPr>
          <p:cNvPr id="126" name="Google Shape;126;g1595f958d28_0_0"/>
          <p:cNvSpPr txBox="1"/>
          <p:nvPr/>
        </p:nvSpPr>
        <p:spPr>
          <a:xfrm>
            <a:off x="2760975" y="3909025"/>
            <a:ext cx="44856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0" i="0" lang="tr" sz="800" u="none" cap="none" strike="noStrike">
                <a:solidFill>
                  <a:srgbClr val="000000"/>
                </a:solidFill>
                <a:latin typeface="Times New Roman"/>
                <a:ea typeface="Times New Roman"/>
                <a:cs typeface="Times New Roman"/>
                <a:sym typeface="Times New Roman"/>
              </a:rPr>
              <a:t>Kaynak : </a:t>
            </a:r>
            <a:r>
              <a:rPr b="0" i="0" lang="tr" sz="800" u="none" cap="none" strike="noStrike">
                <a:solidFill>
                  <a:srgbClr val="000000"/>
                </a:solidFill>
                <a:highlight>
                  <a:srgbClr val="FFFFFF"/>
                </a:highlight>
                <a:latin typeface="Times New Roman"/>
                <a:ea typeface="Times New Roman"/>
                <a:cs typeface="Times New Roman"/>
                <a:sym typeface="Times New Roman"/>
              </a:rPr>
              <a:t>Geleceğin Meslekleri, Dijital Dönüşüm, Veri Bilimi, YapayZekâ (Ş. Özdemir, D. Kılınç)s:4</a:t>
            </a:r>
            <a:r>
              <a:rPr lang="tr" sz="800">
                <a:highlight>
                  <a:srgbClr val="FFFFFF"/>
                </a:highlight>
                <a:latin typeface="Times New Roman"/>
                <a:ea typeface="Times New Roman"/>
                <a:cs typeface="Times New Roman"/>
                <a:sym typeface="Times New Roman"/>
              </a:rPr>
              <a:t>9</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0" name="Shape 130"/>
        <p:cNvGrpSpPr/>
        <p:nvPr/>
      </p:nvGrpSpPr>
      <p:grpSpPr>
        <a:xfrm>
          <a:off x="0" y="0"/>
          <a:ext cx="0" cy="0"/>
          <a:chOff x="0" y="0"/>
          <a:chExt cx="0" cy="0"/>
        </a:xfrm>
      </p:grpSpPr>
      <p:sp>
        <p:nvSpPr>
          <p:cNvPr id="131" name="Google Shape;131;g1595f958d28_0_10"/>
          <p:cNvSpPr txBox="1"/>
          <p:nvPr/>
        </p:nvSpPr>
        <p:spPr>
          <a:xfrm>
            <a:off x="3574525" y="1525050"/>
            <a:ext cx="136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Yapay Zekâ</a:t>
            </a:r>
            <a:endParaRPr b="1" i="0" sz="1600" u="none" cap="none" strike="noStrike">
              <a:solidFill>
                <a:srgbClr val="FF99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     Verisi  </a:t>
            </a:r>
            <a:endParaRPr b="1" i="0" sz="1600" u="none" cap="none" strike="noStrike">
              <a:solidFill>
                <a:srgbClr val="FF9900"/>
              </a:solidFill>
              <a:latin typeface="Arial"/>
              <a:ea typeface="Arial"/>
              <a:cs typeface="Arial"/>
              <a:sym typeface="Arial"/>
            </a:endParaRPr>
          </a:p>
        </p:txBody>
      </p:sp>
      <p:sp>
        <p:nvSpPr>
          <p:cNvPr id="132" name="Google Shape;132;g1595f958d28_0_10"/>
          <p:cNvSpPr txBox="1"/>
          <p:nvPr/>
        </p:nvSpPr>
        <p:spPr>
          <a:xfrm>
            <a:off x="3216250" y="4519325"/>
            <a:ext cx="2593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tr" sz="1400" u="none" cap="none" strike="noStrike">
                <a:solidFill>
                  <a:srgbClr val="FF9900"/>
                </a:solidFill>
                <a:latin typeface="Arial"/>
                <a:ea typeface="Arial"/>
                <a:cs typeface="Arial"/>
                <a:sym typeface="Arial"/>
              </a:rPr>
              <a:t>www.yapayzekaverisi.com</a:t>
            </a:r>
            <a:endParaRPr b="1" i="0" sz="1400" u="none" cap="none" strike="noStrike">
              <a:solidFill>
                <a:srgbClr val="FF9900"/>
              </a:solidFill>
              <a:latin typeface="Arial"/>
              <a:ea typeface="Arial"/>
              <a:cs typeface="Arial"/>
              <a:sym typeface="Arial"/>
            </a:endParaRPr>
          </a:p>
        </p:txBody>
      </p:sp>
      <p:sp>
        <p:nvSpPr>
          <p:cNvPr id="133" name="Google Shape;133;g1595f958d28_0_10"/>
          <p:cNvSpPr txBox="1"/>
          <p:nvPr/>
        </p:nvSpPr>
        <p:spPr>
          <a:xfrm>
            <a:off x="3110425" y="2242425"/>
            <a:ext cx="2212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980000"/>
              </a:solidFill>
              <a:latin typeface="Arial"/>
              <a:ea typeface="Arial"/>
              <a:cs typeface="Arial"/>
              <a:sym typeface="Arial"/>
            </a:endParaRPr>
          </a:p>
        </p:txBody>
      </p:sp>
      <p:sp>
        <p:nvSpPr>
          <p:cNvPr id="134" name="Google Shape;134;g1595f958d28_0_10"/>
          <p:cNvSpPr txBox="1"/>
          <p:nvPr/>
        </p:nvSpPr>
        <p:spPr>
          <a:xfrm>
            <a:off x="1536175" y="2088525"/>
            <a:ext cx="53613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lang="tr" sz="2400">
                <a:solidFill>
                  <a:srgbClr val="CC4125"/>
                </a:solidFill>
                <a:latin typeface="Times New Roman"/>
                <a:ea typeface="Times New Roman"/>
                <a:cs typeface="Times New Roman"/>
                <a:sym typeface="Times New Roman"/>
              </a:rPr>
              <a:t>Yapay Zekâ Alt Alanları</a:t>
            </a:r>
            <a:endParaRPr b="1" i="0" sz="2400" u="none" cap="none" strike="noStrike">
              <a:solidFill>
                <a:srgbClr val="CC4125"/>
              </a:solidFill>
              <a:latin typeface="Times New Roman"/>
              <a:ea typeface="Times New Roman"/>
              <a:cs typeface="Times New Roman"/>
              <a:sym typeface="Times New Roman"/>
            </a:endParaRPr>
          </a:p>
        </p:txBody>
      </p:sp>
      <p:sp>
        <p:nvSpPr>
          <p:cNvPr id="135" name="Google Shape;135;g1595f958d28_0_10"/>
          <p:cNvSpPr txBox="1"/>
          <p:nvPr/>
        </p:nvSpPr>
        <p:spPr>
          <a:xfrm>
            <a:off x="2207400" y="2536525"/>
            <a:ext cx="4209600" cy="1939500"/>
          </a:xfrm>
          <a:prstGeom prst="rect">
            <a:avLst/>
          </a:prstGeom>
          <a:noFill/>
          <a:ln>
            <a:noFill/>
          </a:ln>
        </p:spPr>
        <p:txBody>
          <a:bodyPr anchorCtr="0" anchor="t" bIns="91425" lIns="91425" spcFirstLastPara="1" rIns="91425" wrap="square" tIns="91425">
            <a:spAutoFit/>
          </a:bodyPr>
          <a:lstStyle/>
          <a:p>
            <a:pPr indent="-349250" lvl="0" marL="457200" marR="0" rtl="0" algn="just">
              <a:lnSpc>
                <a:spcPct val="100000"/>
              </a:lnSpc>
              <a:spcBef>
                <a:spcPts val="0"/>
              </a:spcBef>
              <a:spcAft>
                <a:spcPts val="0"/>
              </a:spcAft>
              <a:buClr>
                <a:srgbClr val="000000"/>
              </a:buClr>
              <a:buSzPts val="1900"/>
              <a:buFont typeface="Times New Roman"/>
              <a:buChar char="●"/>
            </a:pPr>
            <a:r>
              <a:rPr lang="tr" sz="1900">
                <a:latin typeface="Times New Roman"/>
                <a:ea typeface="Times New Roman"/>
                <a:cs typeface="Times New Roman"/>
                <a:sym typeface="Times New Roman"/>
              </a:rPr>
              <a:t>Uzman sistemler</a:t>
            </a:r>
            <a:endParaRPr sz="1900">
              <a:latin typeface="Times New Roman"/>
              <a:ea typeface="Times New Roman"/>
              <a:cs typeface="Times New Roman"/>
              <a:sym typeface="Times New Roman"/>
            </a:endParaRPr>
          </a:p>
          <a:p>
            <a:pPr indent="-349250" lvl="0" marL="457200" marR="0" rtl="0" algn="just">
              <a:lnSpc>
                <a:spcPct val="100000"/>
              </a:lnSpc>
              <a:spcBef>
                <a:spcPts val="0"/>
              </a:spcBef>
              <a:spcAft>
                <a:spcPts val="0"/>
              </a:spcAft>
              <a:buSzPts val="1900"/>
              <a:buFont typeface="Times New Roman"/>
              <a:buChar char="●"/>
            </a:pPr>
            <a:r>
              <a:rPr lang="tr" sz="1900">
                <a:latin typeface="Times New Roman"/>
                <a:ea typeface="Times New Roman"/>
                <a:cs typeface="Times New Roman"/>
                <a:sym typeface="Times New Roman"/>
              </a:rPr>
              <a:t>Bilgisayarlı görü tanıma</a:t>
            </a:r>
            <a:endParaRPr sz="1900">
              <a:latin typeface="Times New Roman"/>
              <a:ea typeface="Times New Roman"/>
              <a:cs typeface="Times New Roman"/>
              <a:sym typeface="Times New Roman"/>
            </a:endParaRPr>
          </a:p>
          <a:p>
            <a:pPr indent="-349250" lvl="0" marL="457200" marR="0" rtl="0" algn="just">
              <a:lnSpc>
                <a:spcPct val="100000"/>
              </a:lnSpc>
              <a:spcBef>
                <a:spcPts val="0"/>
              </a:spcBef>
              <a:spcAft>
                <a:spcPts val="0"/>
              </a:spcAft>
              <a:buSzPts val="1900"/>
              <a:buFont typeface="Times New Roman"/>
              <a:buChar char="●"/>
            </a:pPr>
            <a:r>
              <a:rPr lang="tr" sz="1900">
                <a:latin typeface="Times New Roman"/>
                <a:ea typeface="Times New Roman"/>
                <a:cs typeface="Times New Roman"/>
                <a:sym typeface="Times New Roman"/>
              </a:rPr>
              <a:t>Doğal dil işleme</a:t>
            </a:r>
            <a:endParaRPr sz="1900">
              <a:latin typeface="Times New Roman"/>
              <a:ea typeface="Times New Roman"/>
              <a:cs typeface="Times New Roman"/>
              <a:sym typeface="Times New Roman"/>
            </a:endParaRPr>
          </a:p>
          <a:p>
            <a:pPr indent="-349250" lvl="0" marL="457200" marR="0" rtl="0" algn="just">
              <a:lnSpc>
                <a:spcPct val="100000"/>
              </a:lnSpc>
              <a:spcBef>
                <a:spcPts val="0"/>
              </a:spcBef>
              <a:spcAft>
                <a:spcPts val="0"/>
              </a:spcAft>
              <a:buSzPts val="1900"/>
              <a:buFont typeface="Times New Roman"/>
              <a:buChar char="●"/>
            </a:pPr>
            <a:r>
              <a:rPr lang="tr" sz="1900">
                <a:latin typeface="Times New Roman"/>
                <a:ea typeface="Times New Roman"/>
                <a:cs typeface="Times New Roman"/>
                <a:sym typeface="Times New Roman"/>
              </a:rPr>
              <a:t>Konuşma ve anlama</a:t>
            </a:r>
            <a:endParaRPr sz="1900">
              <a:latin typeface="Times New Roman"/>
              <a:ea typeface="Times New Roman"/>
              <a:cs typeface="Times New Roman"/>
              <a:sym typeface="Times New Roman"/>
            </a:endParaRPr>
          </a:p>
          <a:p>
            <a:pPr indent="-349250" lvl="0" marL="457200" marR="0" rtl="0" algn="just">
              <a:lnSpc>
                <a:spcPct val="100000"/>
              </a:lnSpc>
              <a:spcBef>
                <a:spcPts val="0"/>
              </a:spcBef>
              <a:spcAft>
                <a:spcPts val="0"/>
              </a:spcAft>
              <a:buSzPts val="1900"/>
              <a:buFont typeface="Times New Roman"/>
              <a:buChar char="●"/>
            </a:pPr>
            <a:r>
              <a:rPr lang="tr" sz="1900">
                <a:latin typeface="Times New Roman"/>
                <a:ea typeface="Times New Roman"/>
                <a:cs typeface="Times New Roman"/>
                <a:sym typeface="Times New Roman"/>
              </a:rPr>
              <a:t>Makine öğrenmesi ve derin öğrenme</a:t>
            </a:r>
            <a:endParaRPr sz="1900">
              <a:latin typeface="Times New Roman"/>
              <a:ea typeface="Times New Roman"/>
              <a:cs typeface="Times New Roman"/>
              <a:sym typeface="Times New Roman"/>
            </a:endParaRPr>
          </a:p>
          <a:p>
            <a:pPr indent="-349250" lvl="0" marL="457200" marR="0" rtl="0" algn="just">
              <a:lnSpc>
                <a:spcPct val="100000"/>
              </a:lnSpc>
              <a:spcBef>
                <a:spcPts val="0"/>
              </a:spcBef>
              <a:spcAft>
                <a:spcPts val="0"/>
              </a:spcAft>
              <a:buSzPts val="1900"/>
              <a:buFont typeface="Times New Roman"/>
              <a:buChar char="●"/>
            </a:pPr>
            <a:r>
              <a:rPr lang="tr" sz="1900">
                <a:latin typeface="Times New Roman"/>
                <a:ea typeface="Times New Roman"/>
                <a:cs typeface="Times New Roman"/>
                <a:sym typeface="Times New Roman"/>
              </a:rPr>
              <a:t>Robotik ve algılayıcı sistemler</a:t>
            </a:r>
            <a:endParaRPr sz="1900">
              <a:latin typeface="Times New Roman"/>
              <a:ea typeface="Times New Roman"/>
              <a:cs typeface="Times New Roman"/>
              <a:sym typeface="Times New Roman"/>
            </a:endParaRPr>
          </a:p>
        </p:txBody>
      </p:sp>
      <p:sp>
        <p:nvSpPr>
          <p:cNvPr id="136" name="Google Shape;136;g1595f958d28_0_10"/>
          <p:cNvSpPr txBox="1"/>
          <p:nvPr/>
        </p:nvSpPr>
        <p:spPr>
          <a:xfrm>
            <a:off x="2874175" y="4312300"/>
            <a:ext cx="44856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0" i="0" lang="tr" sz="800" u="none" cap="none" strike="noStrike">
                <a:solidFill>
                  <a:srgbClr val="000000"/>
                </a:solidFill>
                <a:latin typeface="Times New Roman"/>
                <a:ea typeface="Times New Roman"/>
                <a:cs typeface="Times New Roman"/>
                <a:sym typeface="Times New Roman"/>
              </a:rPr>
              <a:t>Kaynak : </a:t>
            </a:r>
            <a:r>
              <a:rPr b="0" i="0" lang="tr" sz="800" u="none" cap="none" strike="noStrike">
                <a:solidFill>
                  <a:srgbClr val="000000"/>
                </a:solidFill>
                <a:highlight>
                  <a:srgbClr val="FFFFFF"/>
                </a:highlight>
                <a:latin typeface="Times New Roman"/>
                <a:ea typeface="Times New Roman"/>
                <a:cs typeface="Times New Roman"/>
                <a:sym typeface="Times New Roman"/>
              </a:rPr>
              <a:t>Geleceğin Meslekleri, Dijital Dönüşüm, Veri Bilimi, YapayZekâ (Ş. Özdemir, D. Kılınç)s:</a:t>
            </a:r>
            <a:r>
              <a:rPr lang="tr" sz="800">
                <a:highlight>
                  <a:srgbClr val="FFFFFF"/>
                </a:highlight>
                <a:latin typeface="Times New Roman"/>
                <a:ea typeface="Times New Roman"/>
                <a:cs typeface="Times New Roman"/>
                <a:sym typeface="Times New Roman"/>
              </a:rPr>
              <a:t>50</a:t>
            </a:r>
            <a:endParaRPr b="0" i="0" sz="1400" u="none" cap="none" strike="noStrike">
              <a:solidFill>
                <a:srgbClr val="000000"/>
              </a:solidFill>
              <a:latin typeface="Arial"/>
              <a:ea typeface="Arial"/>
              <a:cs typeface="Arial"/>
              <a:sym typeface="Arial"/>
            </a:endParaRPr>
          </a:p>
        </p:txBody>
      </p:sp>
      <p:pic>
        <p:nvPicPr>
          <p:cNvPr id="137" name="Google Shape;137;g1595f958d28_0_10"/>
          <p:cNvPicPr preferRelativeResize="0"/>
          <p:nvPr/>
        </p:nvPicPr>
        <p:blipFill rotWithShape="1">
          <a:blip r:embed="rId4">
            <a:alphaModFix/>
          </a:blip>
          <a:srcRect b="0" l="0" r="0" t="0"/>
          <a:stretch/>
        </p:blipFill>
        <p:spPr>
          <a:xfrm>
            <a:off x="78350" y="1238500"/>
            <a:ext cx="1619800" cy="3777182"/>
          </a:xfrm>
          <a:prstGeom prst="rect">
            <a:avLst/>
          </a:prstGeom>
          <a:noFill/>
          <a:ln>
            <a:noFill/>
          </a:ln>
        </p:spPr>
      </p:pic>
      <p:pic>
        <p:nvPicPr>
          <p:cNvPr id="138" name="Google Shape;138;g1595f958d28_0_10"/>
          <p:cNvPicPr preferRelativeResize="0"/>
          <p:nvPr/>
        </p:nvPicPr>
        <p:blipFill rotWithShape="1">
          <a:blip r:embed="rId5">
            <a:alphaModFix/>
          </a:blip>
          <a:srcRect b="0" l="0" r="0" t="0"/>
          <a:stretch/>
        </p:blipFill>
        <p:spPr>
          <a:xfrm>
            <a:off x="7327550" y="785125"/>
            <a:ext cx="1729250" cy="4134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2" name="Shape 142"/>
        <p:cNvGrpSpPr/>
        <p:nvPr/>
      </p:nvGrpSpPr>
      <p:grpSpPr>
        <a:xfrm>
          <a:off x="0" y="0"/>
          <a:ext cx="0" cy="0"/>
          <a:chOff x="0" y="0"/>
          <a:chExt cx="0" cy="0"/>
        </a:xfrm>
      </p:grpSpPr>
      <p:sp>
        <p:nvSpPr>
          <p:cNvPr id="143" name="Google Shape;143;g1372eeddb46_0_37"/>
          <p:cNvSpPr txBox="1"/>
          <p:nvPr/>
        </p:nvSpPr>
        <p:spPr>
          <a:xfrm>
            <a:off x="3574525" y="1525050"/>
            <a:ext cx="136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Yapay Zekâ</a:t>
            </a:r>
            <a:endParaRPr b="1" i="0" sz="1600" u="none" cap="none" strike="noStrike">
              <a:solidFill>
                <a:srgbClr val="FF99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tr" sz="1600" u="none" cap="none" strike="noStrike">
                <a:solidFill>
                  <a:srgbClr val="FF9900"/>
                </a:solidFill>
                <a:latin typeface="Arial"/>
                <a:ea typeface="Arial"/>
                <a:cs typeface="Arial"/>
                <a:sym typeface="Arial"/>
              </a:rPr>
              <a:t>     Verisi  </a:t>
            </a:r>
            <a:endParaRPr b="1" i="0" sz="1600" u="none" cap="none" strike="noStrike">
              <a:solidFill>
                <a:srgbClr val="FF9900"/>
              </a:solidFill>
              <a:latin typeface="Arial"/>
              <a:ea typeface="Arial"/>
              <a:cs typeface="Arial"/>
              <a:sym typeface="Arial"/>
            </a:endParaRPr>
          </a:p>
        </p:txBody>
      </p:sp>
      <p:sp>
        <p:nvSpPr>
          <p:cNvPr id="144" name="Google Shape;144;g1372eeddb46_0_37"/>
          <p:cNvSpPr txBox="1"/>
          <p:nvPr/>
        </p:nvSpPr>
        <p:spPr>
          <a:xfrm>
            <a:off x="3216250" y="4519325"/>
            <a:ext cx="2593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tr" sz="1400" u="none" cap="none" strike="noStrike">
                <a:solidFill>
                  <a:srgbClr val="FF9900"/>
                </a:solidFill>
                <a:latin typeface="Arial"/>
                <a:ea typeface="Arial"/>
                <a:cs typeface="Arial"/>
                <a:sym typeface="Arial"/>
              </a:rPr>
              <a:t>www.yapayzekaverisi.com</a:t>
            </a:r>
            <a:endParaRPr b="1" i="0" sz="1400" u="none" cap="none" strike="noStrike">
              <a:solidFill>
                <a:srgbClr val="FF9900"/>
              </a:solidFill>
              <a:latin typeface="Arial"/>
              <a:ea typeface="Arial"/>
              <a:cs typeface="Arial"/>
              <a:sym typeface="Arial"/>
            </a:endParaRPr>
          </a:p>
        </p:txBody>
      </p:sp>
      <p:sp>
        <p:nvSpPr>
          <p:cNvPr id="145" name="Google Shape;145;g1372eeddb46_0_37"/>
          <p:cNvSpPr txBox="1"/>
          <p:nvPr/>
        </p:nvSpPr>
        <p:spPr>
          <a:xfrm>
            <a:off x="3110425" y="2242425"/>
            <a:ext cx="2212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980000"/>
              </a:solidFill>
              <a:latin typeface="Arial"/>
              <a:ea typeface="Arial"/>
              <a:cs typeface="Arial"/>
              <a:sym typeface="Arial"/>
            </a:endParaRPr>
          </a:p>
        </p:txBody>
      </p:sp>
      <p:pic>
        <p:nvPicPr>
          <p:cNvPr id="146" name="Google Shape;146;g1372eeddb46_0_37"/>
          <p:cNvPicPr preferRelativeResize="0"/>
          <p:nvPr/>
        </p:nvPicPr>
        <p:blipFill rotWithShape="1">
          <a:blip r:embed="rId4">
            <a:alphaModFix/>
          </a:blip>
          <a:srcRect b="0" l="0" r="0" t="0"/>
          <a:stretch/>
        </p:blipFill>
        <p:spPr>
          <a:xfrm>
            <a:off x="78350" y="1238500"/>
            <a:ext cx="1619800" cy="3777182"/>
          </a:xfrm>
          <a:prstGeom prst="rect">
            <a:avLst/>
          </a:prstGeom>
          <a:noFill/>
          <a:ln>
            <a:noFill/>
          </a:ln>
        </p:spPr>
      </p:pic>
      <p:sp>
        <p:nvSpPr>
          <p:cNvPr id="147" name="Google Shape;147;g1372eeddb46_0_37"/>
          <p:cNvSpPr txBox="1"/>
          <p:nvPr/>
        </p:nvSpPr>
        <p:spPr>
          <a:xfrm>
            <a:off x="2841950" y="4305225"/>
            <a:ext cx="44856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0" i="0" lang="tr" sz="800" u="none" cap="none" strike="noStrike">
                <a:solidFill>
                  <a:srgbClr val="000000"/>
                </a:solidFill>
                <a:latin typeface="Times New Roman"/>
                <a:ea typeface="Times New Roman"/>
                <a:cs typeface="Times New Roman"/>
                <a:sym typeface="Times New Roman"/>
              </a:rPr>
              <a:t>Kaynak : </a:t>
            </a:r>
            <a:r>
              <a:rPr lang="tr" sz="800">
                <a:highlight>
                  <a:srgbClr val="FFFFFF"/>
                </a:highlight>
                <a:latin typeface="Times New Roman"/>
                <a:ea typeface="Times New Roman"/>
                <a:cs typeface="Times New Roman"/>
                <a:sym typeface="Times New Roman"/>
              </a:rPr>
              <a:t>Kaynak : Python, Onur Sevli, s:1</a:t>
            </a:r>
            <a:endParaRPr b="0" i="0" sz="1400" u="none" cap="none" strike="noStrike">
              <a:solidFill>
                <a:srgbClr val="000000"/>
              </a:solidFill>
              <a:latin typeface="Arial"/>
              <a:ea typeface="Arial"/>
              <a:cs typeface="Arial"/>
              <a:sym typeface="Arial"/>
            </a:endParaRPr>
          </a:p>
        </p:txBody>
      </p:sp>
      <p:pic>
        <p:nvPicPr>
          <p:cNvPr id="148" name="Google Shape;148;g1372eeddb46_0_37"/>
          <p:cNvPicPr preferRelativeResize="0"/>
          <p:nvPr/>
        </p:nvPicPr>
        <p:blipFill rotWithShape="1">
          <a:blip r:embed="rId5">
            <a:alphaModFix/>
          </a:blip>
          <a:srcRect b="0" l="0" r="0" t="0"/>
          <a:stretch/>
        </p:blipFill>
        <p:spPr>
          <a:xfrm>
            <a:off x="7403950" y="923925"/>
            <a:ext cx="1619800" cy="4136275"/>
          </a:xfrm>
          <a:prstGeom prst="rect">
            <a:avLst/>
          </a:prstGeom>
          <a:noFill/>
          <a:ln>
            <a:noFill/>
          </a:ln>
        </p:spPr>
      </p:pic>
      <p:sp>
        <p:nvSpPr>
          <p:cNvPr id="149" name="Google Shape;149;g1372eeddb46_0_37"/>
          <p:cNvSpPr txBox="1"/>
          <p:nvPr/>
        </p:nvSpPr>
        <p:spPr>
          <a:xfrm>
            <a:off x="2916775" y="2051075"/>
            <a:ext cx="26847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lang="tr" sz="2400">
                <a:solidFill>
                  <a:srgbClr val="CC4125"/>
                </a:solidFill>
                <a:latin typeface="Times New Roman"/>
                <a:ea typeface="Times New Roman"/>
                <a:cs typeface="Times New Roman"/>
                <a:sym typeface="Times New Roman"/>
              </a:rPr>
              <a:t>Neden Python ?</a:t>
            </a:r>
            <a:endParaRPr b="1" i="0" sz="2400" u="none" cap="none" strike="noStrike">
              <a:solidFill>
                <a:srgbClr val="CC4125"/>
              </a:solidFill>
              <a:latin typeface="Times New Roman"/>
              <a:ea typeface="Times New Roman"/>
              <a:cs typeface="Times New Roman"/>
              <a:sym typeface="Times New Roman"/>
            </a:endParaRPr>
          </a:p>
        </p:txBody>
      </p:sp>
      <p:sp>
        <p:nvSpPr>
          <p:cNvPr id="150" name="Google Shape;150;g1372eeddb46_0_37"/>
          <p:cNvSpPr txBox="1"/>
          <p:nvPr/>
        </p:nvSpPr>
        <p:spPr>
          <a:xfrm>
            <a:off x="2384275" y="2571750"/>
            <a:ext cx="3120000" cy="477000"/>
          </a:xfrm>
          <a:prstGeom prst="rect">
            <a:avLst/>
          </a:prstGeom>
          <a:noFill/>
          <a:ln>
            <a:noFill/>
          </a:ln>
        </p:spPr>
        <p:txBody>
          <a:bodyPr anchorCtr="0" anchor="t" bIns="91425" lIns="91425" spcFirstLastPara="1" rIns="91425" wrap="square" tIns="91425">
            <a:spAutoFit/>
          </a:bodyPr>
          <a:lstStyle/>
          <a:p>
            <a:pPr indent="0" lvl="0" marL="914400" marR="0" rtl="0" algn="just">
              <a:lnSpc>
                <a:spcPct val="100000"/>
              </a:lnSpc>
              <a:spcBef>
                <a:spcPts val="0"/>
              </a:spcBef>
              <a:spcAft>
                <a:spcPts val="0"/>
              </a:spcAft>
              <a:buNone/>
            </a:pPr>
            <a:r>
              <a:t/>
            </a:r>
            <a:endParaRPr sz="1900">
              <a:latin typeface="Times New Roman"/>
              <a:ea typeface="Times New Roman"/>
              <a:cs typeface="Times New Roman"/>
              <a:sym typeface="Times New Roman"/>
            </a:endParaRPr>
          </a:p>
        </p:txBody>
      </p:sp>
      <p:sp>
        <p:nvSpPr>
          <p:cNvPr id="151" name="Google Shape;151;g1372eeddb46_0_37"/>
          <p:cNvSpPr txBox="1"/>
          <p:nvPr/>
        </p:nvSpPr>
        <p:spPr>
          <a:xfrm>
            <a:off x="1743338" y="2468738"/>
            <a:ext cx="5615400" cy="1708500"/>
          </a:xfrm>
          <a:prstGeom prst="rect">
            <a:avLst/>
          </a:prstGeom>
          <a:noFill/>
          <a:ln>
            <a:noFill/>
          </a:ln>
        </p:spPr>
        <p:txBody>
          <a:bodyPr anchorCtr="0" anchor="t" bIns="91425" lIns="91425" spcFirstLastPara="1" rIns="91425" wrap="square" tIns="91425">
            <a:spAutoFit/>
          </a:bodyPr>
          <a:lstStyle/>
          <a:p>
            <a:pPr indent="110149" lvl="0" marL="0" rtl="0" algn="l">
              <a:spcBef>
                <a:spcPts val="0"/>
              </a:spcBef>
              <a:spcAft>
                <a:spcPts val="0"/>
              </a:spcAft>
              <a:buClr>
                <a:schemeClr val="dk1"/>
              </a:buClr>
              <a:buSzPts val="1100"/>
              <a:buFont typeface="Times New Roman"/>
              <a:buChar char="●"/>
            </a:pPr>
            <a:r>
              <a:rPr lang="tr" sz="1100">
                <a:solidFill>
                  <a:schemeClr val="dk1"/>
                </a:solidFill>
                <a:highlight>
                  <a:srgbClr val="FFFFFF"/>
                </a:highlight>
                <a:latin typeface="Times New Roman"/>
                <a:ea typeface="Times New Roman"/>
                <a:cs typeface="Times New Roman"/>
                <a:sym typeface="Times New Roman"/>
              </a:rPr>
              <a:t>Programlama dilleri makine mantığı ile insan mantığı arasında bir köprüdür.</a:t>
            </a:r>
            <a:endParaRPr sz="1100">
              <a:solidFill>
                <a:schemeClr val="dk1"/>
              </a:solidFill>
              <a:highlight>
                <a:srgbClr val="FFFFFF"/>
              </a:highlight>
              <a:latin typeface="Times New Roman"/>
              <a:ea typeface="Times New Roman"/>
              <a:cs typeface="Times New Roman"/>
              <a:sym typeface="Times New Roman"/>
            </a:endParaRPr>
          </a:p>
          <a:p>
            <a:pPr indent="110149" lvl="0" marL="0" rtl="0" algn="l">
              <a:spcBef>
                <a:spcPts val="0"/>
              </a:spcBef>
              <a:spcAft>
                <a:spcPts val="0"/>
              </a:spcAft>
              <a:buClr>
                <a:schemeClr val="dk1"/>
              </a:buClr>
              <a:buSzPts val="1100"/>
              <a:buFont typeface="Times New Roman"/>
              <a:buChar char="●"/>
            </a:pPr>
            <a:r>
              <a:rPr lang="tr" sz="1100">
                <a:solidFill>
                  <a:schemeClr val="dk1"/>
                </a:solidFill>
                <a:highlight>
                  <a:srgbClr val="FFFFFF"/>
                </a:highlight>
                <a:latin typeface="Times New Roman"/>
                <a:ea typeface="Times New Roman"/>
                <a:cs typeface="Times New Roman"/>
                <a:sym typeface="Times New Roman"/>
              </a:rPr>
              <a:t>Bir dilin makine mantığına daha yakın olması makine üzerinde daha hızlı çalışabilmesi sonucunu doğurur. </a:t>
            </a:r>
            <a:endParaRPr sz="1100">
              <a:solidFill>
                <a:schemeClr val="dk1"/>
              </a:solidFill>
              <a:highlight>
                <a:srgbClr val="FFFFFF"/>
              </a:highlight>
              <a:latin typeface="Times New Roman"/>
              <a:ea typeface="Times New Roman"/>
              <a:cs typeface="Times New Roman"/>
              <a:sym typeface="Times New Roman"/>
            </a:endParaRPr>
          </a:p>
          <a:p>
            <a:pPr indent="110149" lvl="0" marL="0" rtl="0" algn="l">
              <a:spcBef>
                <a:spcPts val="0"/>
              </a:spcBef>
              <a:spcAft>
                <a:spcPts val="0"/>
              </a:spcAft>
              <a:buClr>
                <a:schemeClr val="dk1"/>
              </a:buClr>
              <a:buSzPts val="1100"/>
              <a:buFont typeface="Times New Roman"/>
              <a:buChar char="●"/>
            </a:pPr>
            <a:r>
              <a:rPr lang="tr" sz="1100">
                <a:solidFill>
                  <a:schemeClr val="dk1"/>
                </a:solidFill>
                <a:highlight>
                  <a:srgbClr val="FFFFFF"/>
                </a:highlight>
                <a:latin typeface="Times New Roman"/>
                <a:ea typeface="Times New Roman"/>
                <a:cs typeface="Times New Roman"/>
                <a:sym typeface="Times New Roman"/>
              </a:rPr>
              <a:t>Makine mantığı düşük seviyede, insan mantığı ise yüksek seviyededir.</a:t>
            </a:r>
            <a:endParaRPr sz="1100">
              <a:solidFill>
                <a:schemeClr val="dk1"/>
              </a:solidFill>
              <a:highlight>
                <a:srgbClr val="FFFFFF"/>
              </a:highlight>
              <a:latin typeface="Times New Roman"/>
              <a:ea typeface="Times New Roman"/>
              <a:cs typeface="Times New Roman"/>
              <a:sym typeface="Times New Roman"/>
            </a:endParaRPr>
          </a:p>
          <a:p>
            <a:pPr indent="110149" lvl="0" marL="0" rtl="0" algn="l">
              <a:spcBef>
                <a:spcPts val="0"/>
              </a:spcBef>
              <a:spcAft>
                <a:spcPts val="0"/>
              </a:spcAft>
              <a:buClr>
                <a:schemeClr val="dk1"/>
              </a:buClr>
              <a:buSzPts val="1100"/>
              <a:buFont typeface="Times New Roman"/>
              <a:buChar char="●"/>
            </a:pPr>
            <a:r>
              <a:rPr lang="tr" sz="1100">
                <a:solidFill>
                  <a:schemeClr val="dk1"/>
                </a:solidFill>
                <a:highlight>
                  <a:srgbClr val="FFFFFF"/>
                </a:highlight>
                <a:latin typeface="Times New Roman"/>
                <a:ea typeface="Times New Roman"/>
                <a:cs typeface="Times New Roman"/>
                <a:sym typeface="Times New Roman"/>
              </a:rPr>
              <a:t>Python </a:t>
            </a:r>
            <a:r>
              <a:rPr b="1" lang="tr" sz="1100">
                <a:solidFill>
                  <a:schemeClr val="dk1"/>
                </a:solidFill>
                <a:highlight>
                  <a:srgbClr val="FFFFFF"/>
                </a:highlight>
                <a:latin typeface="Times New Roman"/>
                <a:ea typeface="Times New Roman"/>
                <a:cs typeface="Times New Roman"/>
                <a:sym typeface="Times New Roman"/>
              </a:rPr>
              <a:t>insan mantığına daha yakın olması nedeniyle</a:t>
            </a:r>
            <a:r>
              <a:rPr lang="tr" sz="1100">
                <a:solidFill>
                  <a:schemeClr val="dk1"/>
                </a:solidFill>
                <a:highlight>
                  <a:srgbClr val="FFFFFF"/>
                </a:highlight>
                <a:latin typeface="Times New Roman"/>
                <a:ea typeface="Times New Roman"/>
                <a:cs typeface="Times New Roman"/>
                <a:sym typeface="Times New Roman"/>
              </a:rPr>
              <a:t> yüksek seviyeli bir dil olarak sınıflanır. </a:t>
            </a:r>
            <a:endParaRPr sz="1100">
              <a:solidFill>
                <a:schemeClr val="dk1"/>
              </a:solidFill>
              <a:highlight>
                <a:srgbClr val="FFFFFF"/>
              </a:highlight>
              <a:latin typeface="Times New Roman"/>
              <a:ea typeface="Times New Roman"/>
              <a:cs typeface="Times New Roman"/>
              <a:sym typeface="Times New Roman"/>
            </a:endParaRPr>
          </a:p>
          <a:p>
            <a:pPr indent="110149" lvl="0" marL="0" rtl="0" algn="l">
              <a:spcBef>
                <a:spcPts val="0"/>
              </a:spcBef>
              <a:spcAft>
                <a:spcPts val="0"/>
              </a:spcAft>
              <a:buClr>
                <a:schemeClr val="dk1"/>
              </a:buClr>
              <a:buSzPts val="1100"/>
              <a:buFont typeface="Times New Roman"/>
              <a:buChar char="●"/>
            </a:pPr>
            <a:r>
              <a:rPr lang="tr" sz="1100">
                <a:solidFill>
                  <a:schemeClr val="dk1"/>
                </a:solidFill>
                <a:highlight>
                  <a:srgbClr val="FFFFFF"/>
                </a:highlight>
                <a:latin typeface="Times New Roman"/>
                <a:ea typeface="Times New Roman"/>
                <a:cs typeface="Times New Roman"/>
                <a:sym typeface="Times New Roman"/>
              </a:rPr>
              <a:t>Pek çok dile göre öğrenilmesi kolaydır. </a:t>
            </a:r>
            <a:endParaRPr sz="1100">
              <a:solidFill>
                <a:schemeClr val="dk1"/>
              </a:solidFill>
              <a:highlight>
                <a:srgbClr val="FFFFFF"/>
              </a:highlight>
              <a:latin typeface="Times New Roman"/>
              <a:ea typeface="Times New Roman"/>
              <a:cs typeface="Times New Roman"/>
              <a:sym typeface="Times New Roman"/>
            </a:endParaRPr>
          </a:p>
          <a:p>
            <a:pPr indent="110149" lvl="0" marL="0" rtl="0" algn="l">
              <a:spcBef>
                <a:spcPts val="0"/>
              </a:spcBef>
              <a:spcAft>
                <a:spcPts val="0"/>
              </a:spcAft>
              <a:buClr>
                <a:schemeClr val="dk1"/>
              </a:buClr>
              <a:buSzPts val="1100"/>
              <a:buFont typeface="Times New Roman"/>
              <a:buChar char="●"/>
            </a:pPr>
            <a:r>
              <a:rPr lang="tr" sz="1100">
                <a:solidFill>
                  <a:schemeClr val="dk1"/>
                </a:solidFill>
                <a:highlight>
                  <a:srgbClr val="FFFFFF"/>
                </a:highlight>
                <a:latin typeface="Times New Roman"/>
                <a:ea typeface="Times New Roman"/>
                <a:cs typeface="Times New Roman"/>
                <a:sym typeface="Times New Roman"/>
              </a:rPr>
              <a:t>Daha önce programlama deneyiminiz olmamışsa </a:t>
            </a:r>
            <a:r>
              <a:rPr b="1" lang="tr" sz="1100">
                <a:solidFill>
                  <a:schemeClr val="dk1"/>
                </a:solidFill>
                <a:highlight>
                  <a:srgbClr val="FFFFFF"/>
                </a:highlight>
                <a:latin typeface="Times New Roman"/>
                <a:ea typeface="Times New Roman"/>
                <a:cs typeface="Times New Roman"/>
                <a:sym typeface="Times New Roman"/>
              </a:rPr>
              <a:t>Python sizin için ideal bir başlangıç</a:t>
            </a:r>
            <a:r>
              <a:rPr lang="tr" sz="1100">
                <a:solidFill>
                  <a:schemeClr val="dk1"/>
                </a:solidFill>
                <a:highlight>
                  <a:srgbClr val="FFFFFF"/>
                </a:highlight>
                <a:latin typeface="Times New Roman"/>
                <a:ea typeface="Times New Roman"/>
                <a:cs typeface="Times New Roman"/>
                <a:sym typeface="Times New Roman"/>
              </a:rPr>
              <a:t> olabilir.</a:t>
            </a:r>
            <a:endParaRPr sz="110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